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59" r:id="rId3"/>
    <p:sldId id="323" r:id="rId4"/>
    <p:sldId id="325" r:id="rId5"/>
    <p:sldId id="326" r:id="rId6"/>
    <p:sldId id="328" r:id="rId7"/>
    <p:sldId id="330" r:id="rId8"/>
    <p:sldId id="329" r:id="rId9"/>
    <p:sldId id="331" r:id="rId10"/>
    <p:sldId id="332" r:id="rId11"/>
    <p:sldId id="333" r:id="rId12"/>
    <p:sldId id="334" r:id="rId13"/>
    <p:sldId id="335" r:id="rId14"/>
    <p:sldId id="336" r:id="rId15"/>
    <p:sldId id="340" r:id="rId16"/>
    <p:sldId id="337" r:id="rId17"/>
    <p:sldId id="339" r:id="rId18"/>
    <p:sldId id="338" r:id="rId19"/>
    <p:sldId id="320" r:id="rId20"/>
  </p:sldIdLst>
  <p:sldSz cx="9144000" cy="5143500" type="screen16x9"/>
  <p:notesSz cx="6858000" cy="9144000"/>
  <p:embeddedFontLst>
    <p:embeddedFont>
      <p:font typeface="Grand Hotel" panose="020B0604020202020204" charset="0"/>
      <p:regular r:id="rId22"/>
    </p:embeddedFont>
    <p:embeddedFont>
      <p:font typeface="Cambria Math" panose="02040503050406030204" pitchFamily="18" charset="0"/>
      <p:regular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Marcellus" panose="020B0604020202020204" charset="0"/>
      <p:regular r:id="rId28"/>
    </p:embeddedFont>
    <p:embeddedFont>
      <p:font typeface="Bebas Neu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D4"/>
    <a:srgbClr val="E5D5C3"/>
    <a:srgbClr val="FFF6F0"/>
    <a:srgbClr val="F2ECE7"/>
    <a:srgbClr val="F5D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8A0BD3-D924-46ED-9647-03E2FC22C5DC}">
  <a:tblStyle styleId="{3C8A0BD3-D924-46ED-9647-03E2FC22C5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5" autoAdjust="0"/>
    <p:restoredTop sz="93968" autoAdjust="0"/>
  </p:normalViewPr>
  <p:slideViewPr>
    <p:cSldViewPr snapToGrid="0">
      <p:cViewPr>
        <p:scale>
          <a:sx n="125" d="100"/>
          <a:sy n="125" d="100"/>
        </p:scale>
        <p:origin x="930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54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gef67f4b40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3" name="Google Shape;5433;gef67f4b40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94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929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gef67f4b40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3" name="Google Shape;5433;gef67f4b40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41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gef67f4b40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3" name="Google Shape;5433;gef67f4b40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043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2" name="Google Shape;5692;gece08ab10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3" name="Google Shape;5693;gece08ab101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5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64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23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gef67f4b40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3" name="Google Shape;5433;gef67f4b40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557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75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gece08ab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8" name="Google Shape;5458;gece08ab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3" name="Google Shape;5513;gef67f4b40f_0_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4" name="Google Shape;5514;gef67f4b40f_0_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46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gef67f4b40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3" name="Google Shape;5433;gef67f4b40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15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868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gef67f4b40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3" name="Google Shape;5433;gef67f4b40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6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34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gef67f4b40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3" name="Google Shape;5433;gef67f4b40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945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gef67f4b40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3" name="Google Shape;5433;gef67f4b40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0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700" y="1238675"/>
            <a:ext cx="5804400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907963"/>
            <a:ext cx="4359000" cy="409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69800" y="826038"/>
            <a:ext cx="5804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35475" y="-2150298"/>
            <a:ext cx="10830409" cy="8806923"/>
            <a:chOff x="435475" y="-2150298"/>
            <a:chExt cx="10830409" cy="8806923"/>
          </a:xfrm>
        </p:grpSpPr>
        <p:grpSp>
          <p:nvGrpSpPr>
            <p:cNvPr id="13" name="Google Shape;13;p2"/>
            <p:cNvGrpSpPr/>
            <p:nvPr/>
          </p:nvGrpSpPr>
          <p:grpSpPr>
            <a:xfrm rot="-3684367">
              <a:off x="3251593" y="4411039"/>
              <a:ext cx="2180646" cy="1742523"/>
              <a:chOff x="1340325" y="4148525"/>
              <a:chExt cx="1340250" cy="10709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 rot="-4049286">
              <a:off x="9316161" y="2662425"/>
              <a:ext cx="882113" cy="2900621"/>
              <a:chOff x="6772950" y="1141500"/>
              <a:chExt cx="372575" cy="122512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2"/>
            <p:cNvGrpSpPr/>
            <p:nvPr/>
          </p:nvGrpSpPr>
          <p:grpSpPr>
            <a:xfrm rot="-3032343" flipH="1">
              <a:off x="1067701" y="-1907126"/>
              <a:ext cx="1805221" cy="2490012"/>
              <a:chOff x="2763875" y="3698500"/>
              <a:chExt cx="1288825" cy="1777825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oogle Shape;263;p2"/>
          <p:cNvGrpSpPr/>
          <p:nvPr/>
        </p:nvGrpSpPr>
        <p:grpSpPr>
          <a:xfrm>
            <a:off x="-333328" y="-1788950"/>
            <a:ext cx="9390803" cy="7939251"/>
            <a:chOff x="-333328" y="-1788950"/>
            <a:chExt cx="9390803" cy="7939251"/>
          </a:xfrm>
        </p:grpSpPr>
        <p:pic>
          <p:nvPicPr>
            <p:cNvPr id="264" name="Google Shape;26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3472336" y="-178895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968584" flipH="1">
              <a:off x="6413667" y="2840827"/>
              <a:ext cx="1986340" cy="301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15515">
              <a:off x="404516" y="2840819"/>
              <a:ext cx="1986338" cy="30115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31"/>
          <p:cNvGrpSpPr/>
          <p:nvPr/>
        </p:nvGrpSpPr>
        <p:grpSpPr>
          <a:xfrm>
            <a:off x="67748" y="-489553"/>
            <a:ext cx="7883759" cy="7813846"/>
            <a:chOff x="67748" y="-489553"/>
            <a:chExt cx="7883759" cy="7813846"/>
          </a:xfrm>
        </p:grpSpPr>
        <p:grpSp>
          <p:nvGrpSpPr>
            <p:cNvPr id="5123" name="Google Shape;5123;p31"/>
            <p:cNvGrpSpPr/>
            <p:nvPr/>
          </p:nvGrpSpPr>
          <p:grpSpPr>
            <a:xfrm>
              <a:off x="6899838" y="3866133"/>
              <a:ext cx="1051667" cy="3458160"/>
              <a:chOff x="6772950" y="1141500"/>
              <a:chExt cx="372575" cy="1225125"/>
            </a:xfrm>
          </p:grpSpPr>
          <p:sp>
            <p:nvSpPr>
              <p:cNvPr id="5124" name="Google Shape;5124;p3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3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3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3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3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3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3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3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3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3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3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3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3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3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3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3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3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3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3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3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3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3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3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3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3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5" name="Google Shape;5155;p31"/>
            <p:cNvGrpSpPr/>
            <p:nvPr/>
          </p:nvGrpSpPr>
          <p:grpSpPr>
            <a:xfrm rot="10800000" flipH="1">
              <a:off x="67748" y="3072341"/>
              <a:ext cx="1805257" cy="2490022"/>
              <a:chOff x="2763875" y="3698500"/>
              <a:chExt cx="1288825" cy="1777825"/>
            </a:xfrm>
          </p:grpSpPr>
          <p:sp>
            <p:nvSpPr>
              <p:cNvPr id="5156" name="Google Shape;5156;p31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1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1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1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1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1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1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1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1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1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1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1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1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1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1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1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1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1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1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31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31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31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31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31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31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31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31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31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31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31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31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31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31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31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31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31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31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31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31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31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31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31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31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31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31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31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31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31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31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31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31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31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31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31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31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31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31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31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31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31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31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31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31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31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31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31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31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31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31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31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31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31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31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31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31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31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31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31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31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31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31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31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31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31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31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31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31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31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31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31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31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31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31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31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31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31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31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31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31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31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31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31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31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31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31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31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31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31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31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31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31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31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31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31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31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1" name="Google Shape;5271;p31"/>
            <p:cNvGrpSpPr/>
            <p:nvPr/>
          </p:nvGrpSpPr>
          <p:grpSpPr>
            <a:xfrm>
              <a:off x="5663566" y="-489553"/>
              <a:ext cx="2287941" cy="1828261"/>
              <a:chOff x="1340325" y="4148525"/>
              <a:chExt cx="1340250" cy="1070975"/>
            </a:xfrm>
          </p:grpSpPr>
          <p:sp>
            <p:nvSpPr>
              <p:cNvPr id="5272" name="Google Shape;5272;p3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3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3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3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3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3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3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3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3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3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3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3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3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3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3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3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3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3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3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3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3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3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3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3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3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3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3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3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3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3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3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3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3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3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3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3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3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3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3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3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3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3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3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3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3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3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3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3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3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3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3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3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3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3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3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3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3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3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3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3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3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3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3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3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3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3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3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3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3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3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3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3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3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3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3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3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3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3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3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3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3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3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3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3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3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3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3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3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>
            <a:spLocks noGrp="1"/>
          </p:cNvSpPr>
          <p:nvPr>
            <p:ph type="title"/>
          </p:nvPr>
        </p:nvSpPr>
        <p:spPr>
          <a:xfrm>
            <a:off x="881550" y="2570963"/>
            <a:ext cx="48945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3"/>
          <p:cNvSpPr txBox="1">
            <a:spLocks noGrp="1"/>
          </p:cNvSpPr>
          <p:nvPr>
            <p:ph type="title" idx="2" hasCustomPrompt="1"/>
          </p:nvPr>
        </p:nvSpPr>
        <p:spPr>
          <a:xfrm>
            <a:off x="2381100" y="1221838"/>
            <a:ext cx="18954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3"/>
          <p:cNvSpPr txBox="1">
            <a:spLocks noGrp="1"/>
          </p:cNvSpPr>
          <p:nvPr>
            <p:ph type="subTitle" idx="1"/>
          </p:nvPr>
        </p:nvSpPr>
        <p:spPr>
          <a:xfrm>
            <a:off x="1294650" y="3638150"/>
            <a:ext cx="40683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3"/>
          <p:cNvGrpSpPr/>
          <p:nvPr/>
        </p:nvGrpSpPr>
        <p:grpSpPr>
          <a:xfrm>
            <a:off x="-482050" y="-865047"/>
            <a:ext cx="6850385" cy="7693572"/>
            <a:chOff x="-482050" y="-865047"/>
            <a:chExt cx="6850385" cy="7693572"/>
          </a:xfrm>
        </p:grpSpPr>
        <p:grpSp>
          <p:nvGrpSpPr>
            <p:cNvPr id="272" name="Google Shape;272;p3"/>
            <p:cNvGrpSpPr/>
            <p:nvPr/>
          </p:nvGrpSpPr>
          <p:grpSpPr>
            <a:xfrm rot="3317427">
              <a:off x="604890" y="3967042"/>
              <a:ext cx="956536" cy="3145513"/>
              <a:chOff x="6772950" y="1141500"/>
              <a:chExt cx="372575" cy="1225125"/>
            </a:xfrm>
          </p:grpSpPr>
          <p:sp>
            <p:nvSpPr>
              <p:cNvPr id="273" name="Google Shape;273;p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3"/>
            <p:cNvGrpSpPr/>
            <p:nvPr/>
          </p:nvGrpSpPr>
          <p:grpSpPr>
            <a:xfrm>
              <a:off x="10" y="-865047"/>
              <a:ext cx="1680886" cy="2318639"/>
              <a:chOff x="2763875" y="3698500"/>
              <a:chExt cx="1288825" cy="1777825"/>
            </a:xfrm>
          </p:grpSpPr>
          <p:sp>
            <p:nvSpPr>
              <p:cNvPr id="305" name="Google Shape;305;p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"/>
            <p:cNvGrpSpPr/>
            <p:nvPr/>
          </p:nvGrpSpPr>
          <p:grpSpPr>
            <a:xfrm rot="-4528178">
              <a:off x="4052456" y="-76764"/>
              <a:ext cx="2287943" cy="1828264"/>
              <a:chOff x="1340325" y="4148525"/>
              <a:chExt cx="1340250" cy="1070975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5"/>
          <p:cNvGrpSpPr/>
          <p:nvPr/>
        </p:nvGrpSpPr>
        <p:grpSpPr>
          <a:xfrm>
            <a:off x="-174816" y="-961055"/>
            <a:ext cx="7558967" cy="7547093"/>
            <a:chOff x="-174816" y="-961055"/>
            <a:chExt cx="7558967" cy="7547093"/>
          </a:xfrm>
        </p:grpSpPr>
        <p:grpSp>
          <p:nvGrpSpPr>
            <p:cNvPr id="531" name="Google Shape;531;p5"/>
            <p:cNvGrpSpPr/>
            <p:nvPr/>
          </p:nvGrpSpPr>
          <p:grpSpPr>
            <a:xfrm rot="3684367" flipH="1">
              <a:off x="5007005" y="4340451"/>
              <a:ext cx="2180646" cy="1742523"/>
              <a:chOff x="1340325" y="4148525"/>
              <a:chExt cx="1340250" cy="1070975"/>
            </a:xfrm>
          </p:grpSpPr>
          <p:sp>
            <p:nvSpPr>
              <p:cNvPr id="532" name="Google Shape;532;p5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5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5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5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5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5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5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5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5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5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5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5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3" name="Google Shape;633;p5"/>
            <p:cNvGrpSpPr/>
            <p:nvPr/>
          </p:nvGrpSpPr>
          <p:grpSpPr>
            <a:xfrm rot="7943475">
              <a:off x="4978813" y="-755830"/>
              <a:ext cx="1419603" cy="1958222"/>
              <a:chOff x="2763875" y="3698500"/>
              <a:chExt cx="1288825" cy="1777825"/>
            </a:xfrm>
          </p:grpSpPr>
          <p:sp>
            <p:nvSpPr>
              <p:cNvPr id="634" name="Google Shape;634;p5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5"/>
            <p:cNvGrpSpPr/>
            <p:nvPr/>
          </p:nvGrpSpPr>
          <p:grpSpPr>
            <a:xfrm rot="4049286" flipH="1">
              <a:off x="892794" y="3349838"/>
              <a:ext cx="882113" cy="2900621"/>
              <a:chOff x="6772950" y="1141500"/>
              <a:chExt cx="372575" cy="1225125"/>
            </a:xfrm>
          </p:grpSpPr>
          <p:sp>
            <p:nvSpPr>
              <p:cNvPr id="750" name="Google Shape;750;p5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1" name="Google Shape;781;p5"/>
          <p:cNvSpPr txBox="1">
            <a:spLocks noGrp="1"/>
          </p:cNvSpPr>
          <p:nvPr>
            <p:ph type="subTitle" idx="1"/>
          </p:nvPr>
        </p:nvSpPr>
        <p:spPr>
          <a:xfrm>
            <a:off x="708975" y="1968625"/>
            <a:ext cx="28197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2" name="Google Shape;782;p5"/>
          <p:cNvSpPr txBox="1">
            <a:spLocks noGrp="1"/>
          </p:cNvSpPr>
          <p:nvPr>
            <p:ph type="subTitle" idx="2"/>
          </p:nvPr>
        </p:nvSpPr>
        <p:spPr>
          <a:xfrm>
            <a:off x="5604163" y="1968625"/>
            <a:ext cx="28197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3" name="Google Shape;783;p5"/>
          <p:cNvSpPr txBox="1">
            <a:spLocks noGrp="1"/>
          </p:cNvSpPr>
          <p:nvPr>
            <p:ph type="subTitle" idx="3"/>
          </p:nvPr>
        </p:nvSpPr>
        <p:spPr>
          <a:xfrm>
            <a:off x="708975" y="2705850"/>
            <a:ext cx="28197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"/>
          <p:cNvSpPr txBox="1">
            <a:spLocks noGrp="1"/>
          </p:cNvSpPr>
          <p:nvPr>
            <p:ph type="subTitle" idx="4"/>
          </p:nvPr>
        </p:nvSpPr>
        <p:spPr>
          <a:xfrm>
            <a:off x="5604170" y="2705850"/>
            <a:ext cx="28197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5"/>
          <p:cNvSpPr txBox="1">
            <a:spLocks noGrp="1"/>
          </p:cNvSpPr>
          <p:nvPr>
            <p:ph type="title"/>
          </p:nvPr>
        </p:nvSpPr>
        <p:spPr>
          <a:xfrm>
            <a:off x="636226" y="361250"/>
            <a:ext cx="2965200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3"/>
          <p:cNvSpPr txBox="1">
            <a:spLocks noGrp="1"/>
          </p:cNvSpPr>
          <p:nvPr>
            <p:ph type="title"/>
          </p:nvPr>
        </p:nvSpPr>
        <p:spPr>
          <a:xfrm>
            <a:off x="1806475" y="1202025"/>
            <a:ext cx="5531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59" name="Google Shape;2059;p13"/>
          <p:cNvSpPr txBox="1">
            <a:spLocks noGrp="1"/>
          </p:cNvSpPr>
          <p:nvPr>
            <p:ph type="subTitle" idx="1"/>
          </p:nvPr>
        </p:nvSpPr>
        <p:spPr>
          <a:xfrm>
            <a:off x="2049475" y="2882125"/>
            <a:ext cx="5045100" cy="13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60" name="Google Shape;20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573548" y="-13321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89736" y="-1537200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677748" y="-1871600"/>
            <a:ext cx="1996953" cy="302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3" name="Google Shape;2063;p13"/>
          <p:cNvGrpSpPr/>
          <p:nvPr/>
        </p:nvGrpSpPr>
        <p:grpSpPr>
          <a:xfrm>
            <a:off x="-1482944" y="641143"/>
            <a:ext cx="11228671" cy="3465019"/>
            <a:chOff x="-1482944" y="641143"/>
            <a:chExt cx="11228671" cy="3465019"/>
          </a:xfrm>
        </p:grpSpPr>
        <p:grpSp>
          <p:nvGrpSpPr>
            <p:cNvPr id="2064" name="Google Shape;2064;p13"/>
            <p:cNvGrpSpPr/>
            <p:nvPr/>
          </p:nvGrpSpPr>
          <p:grpSpPr>
            <a:xfrm rot="2007150">
              <a:off x="-616905" y="644572"/>
              <a:ext cx="1051667" cy="3458160"/>
              <a:chOff x="6772950" y="1141500"/>
              <a:chExt cx="372575" cy="1225125"/>
            </a:xfrm>
          </p:grpSpPr>
          <p:sp>
            <p:nvSpPr>
              <p:cNvPr id="2065" name="Google Shape;2065;p1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6" name="Google Shape;2096;p13"/>
            <p:cNvGrpSpPr/>
            <p:nvPr/>
          </p:nvGrpSpPr>
          <p:grpSpPr>
            <a:xfrm rot="10800000">
              <a:off x="8007231" y="641671"/>
              <a:ext cx="1738496" cy="2398108"/>
              <a:chOff x="2763875" y="3698500"/>
              <a:chExt cx="1288825" cy="1777825"/>
            </a:xfrm>
          </p:grpSpPr>
          <p:sp>
            <p:nvSpPr>
              <p:cNvPr id="2097" name="Google Shape;2097;p1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1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1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1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1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1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1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1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17"/>
          <p:cNvSpPr txBox="1">
            <a:spLocks noGrp="1"/>
          </p:cNvSpPr>
          <p:nvPr>
            <p:ph type="title"/>
          </p:nvPr>
        </p:nvSpPr>
        <p:spPr>
          <a:xfrm>
            <a:off x="2935198" y="15417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8" name="Google Shape;2648;p17"/>
          <p:cNvSpPr txBox="1">
            <a:spLocks noGrp="1"/>
          </p:cNvSpPr>
          <p:nvPr>
            <p:ph type="title" idx="2" hasCustomPrompt="1"/>
          </p:nvPr>
        </p:nvSpPr>
        <p:spPr>
          <a:xfrm>
            <a:off x="3515041" y="11009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9" name="Google Shape;2649;p17"/>
          <p:cNvSpPr txBox="1">
            <a:spLocks noGrp="1"/>
          </p:cNvSpPr>
          <p:nvPr>
            <p:ph type="subTitle" idx="1"/>
          </p:nvPr>
        </p:nvSpPr>
        <p:spPr>
          <a:xfrm>
            <a:off x="2935198" y="21282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0" name="Google Shape;2650;p17"/>
          <p:cNvSpPr txBox="1">
            <a:spLocks noGrp="1"/>
          </p:cNvSpPr>
          <p:nvPr>
            <p:ph type="title" idx="3"/>
          </p:nvPr>
        </p:nvSpPr>
        <p:spPr>
          <a:xfrm>
            <a:off x="5868349" y="15417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1" name="Google Shape;2651;p17"/>
          <p:cNvSpPr txBox="1">
            <a:spLocks noGrp="1"/>
          </p:cNvSpPr>
          <p:nvPr>
            <p:ph type="title" idx="4" hasCustomPrompt="1"/>
          </p:nvPr>
        </p:nvSpPr>
        <p:spPr>
          <a:xfrm>
            <a:off x="6448192" y="11009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2" name="Google Shape;2652;p17"/>
          <p:cNvSpPr txBox="1">
            <a:spLocks noGrp="1"/>
          </p:cNvSpPr>
          <p:nvPr>
            <p:ph type="subTitle" idx="5"/>
          </p:nvPr>
        </p:nvSpPr>
        <p:spPr>
          <a:xfrm>
            <a:off x="5868349" y="21282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7"/>
          <p:cNvSpPr txBox="1">
            <a:spLocks noGrp="1"/>
          </p:cNvSpPr>
          <p:nvPr>
            <p:ph type="title" idx="6"/>
          </p:nvPr>
        </p:nvSpPr>
        <p:spPr>
          <a:xfrm>
            <a:off x="2935198" y="33311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4" name="Google Shape;2654;p17"/>
          <p:cNvSpPr txBox="1">
            <a:spLocks noGrp="1"/>
          </p:cNvSpPr>
          <p:nvPr>
            <p:ph type="title" idx="7" hasCustomPrompt="1"/>
          </p:nvPr>
        </p:nvSpPr>
        <p:spPr>
          <a:xfrm>
            <a:off x="3515041" y="28903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5" name="Google Shape;2655;p17"/>
          <p:cNvSpPr txBox="1">
            <a:spLocks noGrp="1"/>
          </p:cNvSpPr>
          <p:nvPr>
            <p:ph type="subTitle" idx="8"/>
          </p:nvPr>
        </p:nvSpPr>
        <p:spPr>
          <a:xfrm>
            <a:off x="2935198" y="39176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17"/>
          <p:cNvSpPr txBox="1">
            <a:spLocks noGrp="1"/>
          </p:cNvSpPr>
          <p:nvPr>
            <p:ph type="title" idx="9"/>
          </p:nvPr>
        </p:nvSpPr>
        <p:spPr>
          <a:xfrm>
            <a:off x="5868349" y="33311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7" name="Google Shape;2657;p17"/>
          <p:cNvSpPr txBox="1">
            <a:spLocks noGrp="1"/>
          </p:cNvSpPr>
          <p:nvPr>
            <p:ph type="title" idx="13" hasCustomPrompt="1"/>
          </p:nvPr>
        </p:nvSpPr>
        <p:spPr>
          <a:xfrm>
            <a:off x="6448192" y="28903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8" name="Google Shape;2658;p17"/>
          <p:cNvSpPr txBox="1">
            <a:spLocks noGrp="1"/>
          </p:cNvSpPr>
          <p:nvPr>
            <p:ph type="subTitle" idx="14"/>
          </p:nvPr>
        </p:nvSpPr>
        <p:spPr>
          <a:xfrm>
            <a:off x="5868349" y="39176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7"/>
          <p:cNvSpPr txBox="1">
            <a:spLocks noGrp="1"/>
          </p:cNvSpPr>
          <p:nvPr>
            <p:ph type="title" idx="15"/>
          </p:nvPr>
        </p:nvSpPr>
        <p:spPr>
          <a:xfrm>
            <a:off x="636224" y="361250"/>
            <a:ext cx="1884600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660" name="Google Shape;2660;p17"/>
          <p:cNvGrpSpPr/>
          <p:nvPr/>
        </p:nvGrpSpPr>
        <p:grpSpPr>
          <a:xfrm>
            <a:off x="4567713" y="-1252061"/>
            <a:ext cx="4070120" cy="3103004"/>
            <a:chOff x="4567713" y="-1252061"/>
            <a:chExt cx="4070120" cy="3103004"/>
          </a:xfrm>
        </p:grpSpPr>
        <p:grpSp>
          <p:nvGrpSpPr>
            <p:cNvPr id="2661" name="Google Shape;2661;p17"/>
            <p:cNvGrpSpPr/>
            <p:nvPr/>
          </p:nvGrpSpPr>
          <p:grpSpPr>
            <a:xfrm rot="3600081">
              <a:off x="4777077" y="-400223"/>
              <a:ext cx="2180676" cy="1742547"/>
              <a:chOff x="1340325" y="4148525"/>
              <a:chExt cx="1340250" cy="1070975"/>
            </a:xfrm>
          </p:grpSpPr>
          <p:sp>
            <p:nvSpPr>
              <p:cNvPr id="2662" name="Google Shape;2662;p17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7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7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7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7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7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7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7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7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7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7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7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7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7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7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7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7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7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7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7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7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7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7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7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7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7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7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7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7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7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7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7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7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7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7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7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7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7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7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7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7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7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7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7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7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7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7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7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7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7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7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7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7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7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7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7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7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7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7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7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7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7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7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7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7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7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7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7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7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7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7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7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7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7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7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7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7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7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7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7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7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7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7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7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7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7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7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7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7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7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7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7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7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7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7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7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7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7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7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7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7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3" name="Google Shape;2763;p17"/>
            <p:cNvGrpSpPr/>
            <p:nvPr/>
          </p:nvGrpSpPr>
          <p:grpSpPr>
            <a:xfrm rot="-6250835" flipH="1">
              <a:off x="6435643" y="-852774"/>
              <a:ext cx="2180694" cy="1742562"/>
              <a:chOff x="1340325" y="4148525"/>
              <a:chExt cx="1340250" cy="1070975"/>
            </a:xfrm>
          </p:grpSpPr>
          <p:sp>
            <p:nvSpPr>
              <p:cNvPr id="2764" name="Google Shape;2764;p17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7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7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7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7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7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7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7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7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7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7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7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7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7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7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7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7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7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7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7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7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7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7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7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7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7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7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7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7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7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7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7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7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7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7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7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7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7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7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7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7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7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7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7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7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7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7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7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7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7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7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7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7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7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7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7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7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7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7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7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7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7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7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7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7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7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7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7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17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17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7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7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7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17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17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7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17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17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17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17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17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17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17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17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17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17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17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17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17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17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17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17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17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17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17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17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17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17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17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17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17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1">
    <p:spTree>
      <p:nvGrpSpPr>
        <p:cNvPr id="1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p23"/>
          <p:cNvSpPr txBox="1">
            <a:spLocks noGrp="1"/>
          </p:cNvSpPr>
          <p:nvPr>
            <p:ph type="subTitle" idx="1"/>
          </p:nvPr>
        </p:nvSpPr>
        <p:spPr>
          <a:xfrm>
            <a:off x="708975" y="2359875"/>
            <a:ext cx="2332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7" name="Google Shape;3767;p23"/>
          <p:cNvSpPr txBox="1">
            <a:spLocks noGrp="1"/>
          </p:cNvSpPr>
          <p:nvPr>
            <p:ph type="subTitle" idx="2"/>
          </p:nvPr>
        </p:nvSpPr>
        <p:spPr>
          <a:xfrm>
            <a:off x="6090850" y="2359875"/>
            <a:ext cx="2332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8" name="Google Shape;3768;p23"/>
          <p:cNvSpPr txBox="1">
            <a:spLocks noGrp="1"/>
          </p:cNvSpPr>
          <p:nvPr>
            <p:ph type="title"/>
          </p:nvPr>
        </p:nvSpPr>
        <p:spPr>
          <a:xfrm>
            <a:off x="720000" y="361250"/>
            <a:ext cx="77040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69" name="Google Shape;3769;p23"/>
          <p:cNvSpPr txBox="1">
            <a:spLocks noGrp="1"/>
          </p:cNvSpPr>
          <p:nvPr>
            <p:ph type="title" idx="3" hasCustomPrompt="1"/>
          </p:nvPr>
        </p:nvSpPr>
        <p:spPr>
          <a:xfrm>
            <a:off x="708975" y="1766475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0" name="Google Shape;3770;p23"/>
          <p:cNvSpPr txBox="1">
            <a:spLocks noGrp="1"/>
          </p:cNvSpPr>
          <p:nvPr>
            <p:ph type="title" idx="4" hasCustomPrompt="1"/>
          </p:nvPr>
        </p:nvSpPr>
        <p:spPr>
          <a:xfrm>
            <a:off x="7030070" y="1766475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771" name="Google Shape;3771;p23"/>
          <p:cNvGrpSpPr/>
          <p:nvPr/>
        </p:nvGrpSpPr>
        <p:grpSpPr>
          <a:xfrm>
            <a:off x="855091" y="-909429"/>
            <a:ext cx="8568657" cy="7152178"/>
            <a:chOff x="855091" y="-909429"/>
            <a:chExt cx="8568657" cy="7152178"/>
          </a:xfrm>
        </p:grpSpPr>
        <p:grpSp>
          <p:nvGrpSpPr>
            <p:cNvPr id="3772" name="Google Shape;3772;p23"/>
            <p:cNvGrpSpPr/>
            <p:nvPr/>
          </p:nvGrpSpPr>
          <p:grpSpPr>
            <a:xfrm>
              <a:off x="855091" y="-708478"/>
              <a:ext cx="2287941" cy="1828261"/>
              <a:chOff x="1340325" y="4148525"/>
              <a:chExt cx="1340250" cy="1070975"/>
            </a:xfrm>
          </p:grpSpPr>
          <p:sp>
            <p:nvSpPr>
              <p:cNvPr id="3773" name="Google Shape;3773;p2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2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2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2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2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2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2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2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2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2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2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2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2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2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2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2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2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2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2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2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2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2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2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2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2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2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2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2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2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2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2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2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2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2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2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2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2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2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2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2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2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2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2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2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2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2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2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2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2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2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2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2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2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2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2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2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2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2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2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2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2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2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2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2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2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2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2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2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2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2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2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2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4" name="Google Shape;3874;p23"/>
            <p:cNvGrpSpPr/>
            <p:nvPr/>
          </p:nvGrpSpPr>
          <p:grpSpPr>
            <a:xfrm rot="-4500042">
              <a:off x="4576832" y="3987092"/>
              <a:ext cx="2287889" cy="1828220"/>
              <a:chOff x="1340325" y="4148525"/>
              <a:chExt cx="1340250" cy="1070975"/>
            </a:xfrm>
          </p:grpSpPr>
          <p:sp>
            <p:nvSpPr>
              <p:cNvPr id="3875" name="Google Shape;3875;p2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2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2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2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2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2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2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2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2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23"/>
            <p:cNvGrpSpPr/>
            <p:nvPr/>
          </p:nvGrpSpPr>
          <p:grpSpPr>
            <a:xfrm rot="7906736">
              <a:off x="6991311" y="-651899"/>
              <a:ext cx="1805203" cy="2490006"/>
              <a:chOff x="2763875" y="3698500"/>
              <a:chExt cx="1288825" cy="1777825"/>
            </a:xfrm>
          </p:grpSpPr>
          <p:sp>
            <p:nvSpPr>
              <p:cNvPr id="3977" name="Google Shape;3977;p2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2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2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2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2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2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2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2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2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2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2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2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2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2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2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2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2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2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2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2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2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2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2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2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2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2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2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2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2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2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2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2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2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2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2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2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2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2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2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2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2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2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2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2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2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2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2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2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28"/>
          <p:cNvSpPr txBox="1">
            <a:spLocks noGrp="1"/>
          </p:cNvSpPr>
          <p:nvPr>
            <p:ph type="title" hasCustomPrompt="1"/>
          </p:nvPr>
        </p:nvSpPr>
        <p:spPr>
          <a:xfrm>
            <a:off x="2212800" y="463788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6" name="Google Shape;4686;p28"/>
          <p:cNvSpPr txBox="1">
            <a:spLocks noGrp="1"/>
          </p:cNvSpPr>
          <p:nvPr>
            <p:ph type="subTitle" idx="1"/>
          </p:nvPr>
        </p:nvSpPr>
        <p:spPr>
          <a:xfrm>
            <a:off x="2443275" y="1219475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7" name="Google Shape;4687;p28"/>
          <p:cNvSpPr txBox="1">
            <a:spLocks noGrp="1"/>
          </p:cNvSpPr>
          <p:nvPr>
            <p:ph type="title" idx="2" hasCustomPrompt="1"/>
          </p:nvPr>
        </p:nvSpPr>
        <p:spPr>
          <a:xfrm>
            <a:off x="2212800" y="1919930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8" name="Google Shape;4688;p28"/>
          <p:cNvSpPr txBox="1">
            <a:spLocks noGrp="1"/>
          </p:cNvSpPr>
          <p:nvPr>
            <p:ph type="subTitle" idx="3"/>
          </p:nvPr>
        </p:nvSpPr>
        <p:spPr>
          <a:xfrm>
            <a:off x="2443275" y="2675562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9" name="Google Shape;4689;p28"/>
          <p:cNvSpPr txBox="1">
            <a:spLocks noGrp="1"/>
          </p:cNvSpPr>
          <p:nvPr>
            <p:ph type="title" idx="4" hasCustomPrompt="1"/>
          </p:nvPr>
        </p:nvSpPr>
        <p:spPr>
          <a:xfrm>
            <a:off x="2212800" y="3376085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90" name="Google Shape;4690;p28"/>
          <p:cNvSpPr txBox="1">
            <a:spLocks noGrp="1"/>
          </p:cNvSpPr>
          <p:nvPr>
            <p:ph type="subTitle" idx="5"/>
          </p:nvPr>
        </p:nvSpPr>
        <p:spPr>
          <a:xfrm>
            <a:off x="2443275" y="4131701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91" name="Google Shape;4691;p28"/>
          <p:cNvGrpSpPr/>
          <p:nvPr/>
        </p:nvGrpSpPr>
        <p:grpSpPr>
          <a:xfrm>
            <a:off x="-1068284" y="1024972"/>
            <a:ext cx="11056757" cy="3361133"/>
            <a:chOff x="-1068284" y="1024972"/>
            <a:chExt cx="11056757" cy="3361133"/>
          </a:xfrm>
        </p:grpSpPr>
        <p:grpSp>
          <p:nvGrpSpPr>
            <p:cNvPr id="4692" name="Google Shape;4692;p28"/>
            <p:cNvGrpSpPr/>
            <p:nvPr/>
          </p:nvGrpSpPr>
          <p:grpSpPr>
            <a:xfrm>
              <a:off x="-1068284" y="1024972"/>
              <a:ext cx="2287941" cy="1828261"/>
              <a:chOff x="1340325" y="4148525"/>
              <a:chExt cx="1340250" cy="1070975"/>
            </a:xfrm>
          </p:grpSpPr>
          <p:sp>
            <p:nvSpPr>
              <p:cNvPr id="4693" name="Google Shape;4693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4" name="Google Shape;4794;p28"/>
            <p:cNvGrpSpPr/>
            <p:nvPr/>
          </p:nvGrpSpPr>
          <p:grpSpPr>
            <a:xfrm rot="-6299958">
              <a:off x="7665502" y="2130448"/>
              <a:ext cx="2287889" cy="1828220"/>
              <a:chOff x="1340325" y="4148525"/>
              <a:chExt cx="1340250" cy="1070975"/>
            </a:xfrm>
          </p:grpSpPr>
          <p:sp>
            <p:nvSpPr>
              <p:cNvPr id="4795" name="Google Shape;4795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500" y="445025"/>
            <a:ext cx="77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9500" y="1152475"/>
            <a:ext cx="770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2" r:id="rId5"/>
    <p:sldLayoutId id="2147483663" r:id="rId6"/>
    <p:sldLayoutId id="2147483669" r:id="rId7"/>
    <p:sldLayoutId id="2147483674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8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247299" y="1858536"/>
            <a:ext cx="2902272" cy="3285422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6976" y="2983481"/>
            <a:ext cx="1902219" cy="2153345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587;p38"/>
          <p:cNvSpPr/>
          <p:nvPr/>
        </p:nvSpPr>
        <p:spPr>
          <a:xfrm rot="-5400000">
            <a:off x="3111321" y="-1547935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35"/>
          <p:cNvSpPr txBox="1">
            <a:spLocks noGrp="1"/>
          </p:cNvSpPr>
          <p:nvPr>
            <p:ph type="ctrTitle"/>
          </p:nvPr>
        </p:nvSpPr>
        <p:spPr>
          <a:xfrm>
            <a:off x="1756469" y="885473"/>
            <a:ext cx="5804400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-GB" sz="48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endParaRPr sz="48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86" name="Google Shape;5386;p35"/>
          <p:cNvCxnSpPr/>
          <p:nvPr/>
        </p:nvCxnSpPr>
        <p:spPr>
          <a:xfrm>
            <a:off x="3467146" y="3527943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Rectangle 15"/>
          <p:cNvSpPr/>
          <p:nvPr/>
        </p:nvSpPr>
        <p:spPr>
          <a:xfrm>
            <a:off x="3413337" y="-58919"/>
            <a:ext cx="1902219" cy="794980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         </a:t>
            </a:r>
            <a:endParaRPr lang="en-US" dirty="0"/>
          </a:p>
        </p:txBody>
      </p:sp>
      <p:pic>
        <p:nvPicPr>
          <p:cNvPr id="25" name="Google Shape;12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74739">
            <a:off x="95955" y="-80299"/>
            <a:ext cx="553465" cy="7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2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553500">
            <a:off x="8275602" y="-155004"/>
            <a:ext cx="864652" cy="103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7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641" y="1911928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6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998" y="76026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78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430123">
            <a:off x="4258858" y="238801"/>
            <a:ext cx="584281" cy="92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39"/>
          <p:cNvSpPr/>
          <p:nvPr/>
        </p:nvSpPr>
        <p:spPr>
          <a:xfrm>
            <a:off x="720000" y="540000"/>
            <a:ext cx="5217600" cy="40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0" name="Google Shape;5470;p39"/>
          <p:cNvSpPr txBox="1">
            <a:spLocks noGrp="1"/>
          </p:cNvSpPr>
          <p:nvPr>
            <p:ph type="title" idx="2"/>
          </p:nvPr>
        </p:nvSpPr>
        <p:spPr>
          <a:xfrm>
            <a:off x="598287" y="-9308"/>
            <a:ext cx="5499309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i="1" dirty="0" smtClean="0">
                <a:solidFill>
                  <a:schemeClr val="bg2">
                    <a:lumMod val="10000"/>
                  </a:schemeClr>
                </a:solidFill>
              </a:rPr>
              <a:t>Ball in the jar</a:t>
            </a:r>
            <a:endParaRPr lang="en-US" sz="28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71" name="Google Shape;5471;p39"/>
          <p:cNvSpPr txBox="1">
            <a:spLocks noGrp="1"/>
          </p:cNvSpPr>
          <p:nvPr>
            <p:ph type="subTitle" idx="1"/>
          </p:nvPr>
        </p:nvSpPr>
        <p:spPr>
          <a:xfrm>
            <a:off x="720000" y="1577572"/>
            <a:ext cx="5217600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For example in a jar there are total 10 balls. From them 7 is red and rest of them are white.</a:t>
            </a:r>
          </a:p>
          <a:p>
            <a:pPr marL="342900" lvl="0" algn="l">
              <a:spcAft>
                <a:spcPts val="1600"/>
              </a:spcAft>
              <a:buAutoNum type="arabicPeriod"/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What is the probability if we picked one ball from the jar and the colour will be red?</a:t>
            </a:r>
          </a:p>
          <a:p>
            <a:pPr marL="342900" lvl="0" algn="l">
              <a:spcAft>
                <a:spcPts val="1600"/>
              </a:spcAft>
              <a:buAutoNum type="arabicPeriod"/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If we pick two balls one by one without replacement what is the probability to get first ball white and second one is red? </a:t>
            </a:r>
            <a:endParaRPr lang="en-GB" sz="15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cxnSp>
        <p:nvCxnSpPr>
          <p:cNvPr id="5472" name="Google Shape;5472;p39"/>
          <p:cNvCxnSpPr/>
          <p:nvPr/>
        </p:nvCxnSpPr>
        <p:spPr>
          <a:xfrm>
            <a:off x="2645070" y="1430295"/>
            <a:ext cx="125489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2" name="Google Shape;1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5,068 Candy Jar Cliparts, Stock Vector and Royalty Free Candy Jar  Illustr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09" y="1430295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68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0" grpId="0"/>
      <p:bldP spid="547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90;p38"/>
          <p:cNvSpPr/>
          <p:nvPr/>
        </p:nvSpPr>
        <p:spPr>
          <a:xfrm rot="5400000">
            <a:off x="2543979" y="-1873943"/>
            <a:ext cx="468107" cy="4763591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37"/>
          <p:cNvSpPr txBox="1">
            <a:spLocks noGrp="1"/>
          </p:cNvSpPr>
          <p:nvPr>
            <p:ph type="title" idx="15"/>
          </p:nvPr>
        </p:nvSpPr>
        <p:spPr>
          <a:xfrm>
            <a:off x="534744" y="205001"/>
            <a:ext cx="6724696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400" dirty="0" smtClean="0">
                <a:latin typeface="+mj-lt"/>
              </a:rPr>
              <a:t> Survey </a:t>
            </a:r>
            <a:r>
              <a:rPr lang="en-GB" sz="2400" dirty="0">
                <a:latin typeface="+mj-lt"/>
              </a:rPr>
              <a:t>questions with </a:t>
            </a:r>
            <a:r>
              <a:rPr lang="en-GB" sz="2400" dirty="0" smtClean="0">
                <a:latin typeface="+mj-lt"/>
              </a:rPr>
              <a:t>answer.</a:t>
            </a:r>
            <a:endParaRPr sz="2400" dirty="0">
              <a:latin typeface="+mj-lt"/>
            </a:endParaRPr>
          </a:p>
        </p:txBody>
      </p:sp>
      <p:cxnSp>
        <p:nvCxnSpPr>
          <p:cNvPr id="51" name="Google Shape;5449;p37"/>
          <p:cNvCxnSpPr/>
          <p:nvPr/>
        </p:nvCxnSpPr>
        <p:spPr>
          <a:xfrm flipV="1">
            <a:off x="4302977" y="2957093"/>
            <a:ext cx="1933634" cy="999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10386"/>
            <a:ext cx="9144000" cy="5140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18" y="743709"/>
            <a:ext cx="73981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1:What is the probability if we picked one ball from the jar and the colour will be red?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6118" y="1727291"/>
            <a:ext cx="7889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2</a:t>
            </a:r>
            <a:r>
              <a:rPr lang="en-GB" b="1" dirty="0" smtClean="0"/>
              <a:t>: </a:t>
            </a:r>
            <a:r>
              <a:rPr lang="en-GB" b="1" dirty="0"/>
              <a:t>If we pick two balls one by one without replacement what is the probability to get first </a:t>
            </a:r>
            <a:r>
              <a:rPr lang="en-GB" b="1" dirty="0" smtClean="0"/>
              <a:t>   ball </a:t>
            </a:r>
            <a:r>
              <a:rPr lang="en-GB" b="1" dirty="0"/>
              <a:t>white and second one is </a:t>
            </a:r>
            <a:r>
              <a:rPr lang="en-GB" b="1" dirty="0" smtClean="0"/>
              <a:t>red?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46118" y="1034185"/>
                <a:ext cx="7765422" cy="44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b="1" dirty="0" smtClean="0"/>
                  <a:t>Ans: </a:t>
                </a:r>
                <a:r>
                  <a:rPr lang="en-GB" dirty="0" smtClean="0"/>
                  <a:t>P(R)=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𝑜𝑐𝑐𝑢𝑟𝑒𝑑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𝑐𝑜𝑚𝑒𝑠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" y="1034185"/>
                <a:ext cx="7765422" cy="441083"/>
              </a:xfrm>
              <a:prstGeom prst="rect">
                <a:avLst/>
              </a:prstGeom>
              <a:blipFill>
                <a:blip r:embed="rId4"/>
                <a:stretch>
                  <a:fillRect l="-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46118" y="2323873"/>
                <a:ext cx="6778632" cy="2388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Ans: </a:t>
                </a:r>
                <a:r>
                  <a:rPr lang="en-GB" dirty="0" smtClean="0"/>
                  <a:t>First lets calculate the probability of getting white 1st time is,</a:t>
                </a:r>
              </a:p>
              <a:p>
                <a:r>
                  <a:rPr lang="en-GB" dirty="0"/>
                  <a:t> </a:t>
                </a:r>
                <a:r>
                  <a:rPr lang="en-GB" dirty="0"/>
                  <a:t>      </a:t>
                </a:r>
                <a:r>
                  <a:rPr lang="en-GB" dirty="0" smtClean="0"/>
                  <a:t>          P(W)=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𝑜𝑐𝑐𝑢𝑟𝑒𝑑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𝑐𝑜𝑚𝑒𝑠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GB" dirty="0" smtClean="0"/>
              </a:p>
              <a:p>
                <a:r>
                  <a:rPr lang="en-GB" dirty="0" smtClean="0"/>
                  <a:t>         The ball won’t replace here. So in the next pick there will be one ball less in   the jar.</a:t>
                </a:r>
                <a:r>
                  <a:rPr lang="en-US" dirty="0"/>
                  <a:t> </a:t>
                </a:r>
                <a:r>
                  <a:rPr lang="en-GB" dirty="0" smtClean="0"/>
                  <a:t>Now lets </a:t>
                </a:r>
                <a:r>
                  <a:rPr lang="en-GB" dirty="0"/>
                  <a:t>calculate the probability of getting </a:t>
                </a:r>
                <a:r>
                  <a:rPr lang="en-GB" dirty="0" smtClean="0"/>
                  <a:t>red ball at the next pick,</a:t>
                </a:r>
              </a:p>
              <a:p>
                <a:r>
                  <a:rPr lang="en-GB" dirty="0" smtClean="0"/>
                  <a:t>                  P(R)=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𝑜𝑐𝑐𝑢𝑟𝑒𝑑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𝑐𝑜𝑚𝑒𝑠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So the probability is, P(WR)=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GB" dirty="0" smtClean="0"/>
                  <a:t>*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GB" dirty="0" smtClean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</m:oMath>
                </a14:m>
                <a:endParaRPr lang="en-GB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" y="2323873"/>
                <a:ext cx="6778632" cy="2388474"/>
              </a:xfrm>
              <a:prstGeom prst="rect">
                <a:avLst/>
              </a:prstGeom>
              <a:blipFill>
                <a:blip r:embed="rId5"/>
                <a:stretch>
                  <a:fillRect l="-270" t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886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39"/>
          <p:cNvSpPr/>
          <p:nvPr/>
        </p:nvSpPr>
        <p:spPr>
          <a:xfrm>
            <a:off x="720000" y="540000"/>
            <a:ext cx="5217600" cy="40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0" name="Google Shape;5470;p39"/>
          <p:cNvSpPr txBox="1">
            <a:spLocks noGrp="1"/>
          </p:cNvSpPr>
          <p:nvPr>
            <p:ph type="title" idx="2"/>
          </p:nvPr>
        </p:nvSpPr>
        <p:spPr>
          <a:xfrm>
            <a:off x="598287" y="-9308"/>
            <a:ext cx="5499309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i="1" dirty="0" smtClean="0">
                <a:solidFill>
                  <a:schemeClr val="bg2">
                    <a:lumMod val="10000"/>
                  </a:schemeClr>
                </a:solidFill>
              </a:rPr>
              <a:t>Table problem</a:t>
            </a:r>
            <a:endParaRPr lang="en-US" sz="28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71" name="Google Shape;5471;p39"/>
          <p:cNvSpPr txBox="1">
            <a:spLocks noGrp="1"/>
          </p:cNvSpPr>
          <p:nvPr>
            <p:ph type="subTitle" idx="1"/>
          </p:nvPr>
        </p:nvSpPr>
        <p:spPr>
          <a:xfrm>
            <a:off x="700858" y="1572291"/>
            <a:ext cx="5236742" cy="1536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Find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probability of selecting a male taking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statistics from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population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described in the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following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table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:</a:t>
            </a:r>
          </a:p>
          <a:p>
            <a:pPr marL="0" lvl="0" indent="0" algn="l">
              <a:spcAft>
                <a:spcPts val="1600"/>
              </a:spcAft>
            </a:pPr>
            <a:endParaRPr lang="en-GB" sz="15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cxnSp>
        <p:nvCxnSpPr>
          <p:cNvPr id="5472" name="Google Shape;5472;p39"/>
          <p:cNvCxnSpPr/>
          <p:nvPr/>
        </p:nvCxnSpPr>
        <p:spPr>
          <a:xfrm>
            <a:off x="2381250" y="1430295"/>
            <a:ext cx="205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2" name="Google Shape;1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86" y="2631046"/>
            <a:ext cx="5009910" cy="1463876"/>
          </a:xfrm>
          <a:prstGeom prst="rect">
            <a:avLst/>
          </a:prstGeom>
        </p:spPr>
      </p:pic>
      <p:pic>
        <p:nvPicPr>
          <p:cNvPr id="6146" name="Picture 2" descr="Success Stairs Vector Art, Icons, and Graphics for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09" y="1759508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79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0" grpId="0"/>
      <p:bldP spid="547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90;p38"/>
          <p:cNvSpPr/>
          <p:nvPr/>
        </p:nvSpPr>
        <p:spPr>
          <a:xfrm rot="5400000">
            <a:off x="2543979" y="-1873943"/>
            <a:ext cx="468107" cy="4763591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37"/>
          <p:cNvSpPr txBox="1">
            <a:spLocks noGrp="1"/>
          </p:cNvSpPr>
          <p:nvPr>
            <p:ph type="title" idx="15"/>
          </p:nvPr>
        </p:nvSpPr>
        <p:spPr>
          <a:xfrm>
            <a:off x="534744" y="205001"/>
            <a:ext cx="6724696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400" dirty="0" smtClean="0">
                <a:latin typeface="+mj-lt"/>
              </a:rPr>
              <a:t> Survey </a:t>
            </a:r>
            <a:r>
              <a:rPr lang="en-GB" sz="2400" dirty="0">
                <a:latin typeface="+mj-lt"/>
              </a:rPr>
              <a:t>questions with </a:t>
            </a:r>
            <a:r>
              <a:rPr lang="en-GB" sz="2400" dirty="0" smtClean="0">
                <a:latin typeface="+mj-lt"/>
              </a:rPr>
              <a:t>answer.</a:t>
            </a:r>
            <a:endParaRPr sz="2400" dirty="0">
              <a:latin typeface="+mj-lt"/>
            </a:endParaRPr>
          </a:p>
        </p:txBody>
      </p:sp>
      <p:cxnSp>
        <p:nvCxnSpPr>
          <p:cNvPr id="51" name="Google Shape;5449;p37"/>
          <p:cNvCxnSpPr/>
          <p:nvPr/>
        </p:nvCxnSpPr>
        <p:spPr>
          <a:xfrm flipV="1">
            <a:off x="4302977" y="2957093"/>
            <a:ext cx="1933634" cy="999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10386"/>
            <a:ext cx="9144000" cy="5140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211" y="813257"/>
            <a:ext cx="8209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Find the probability of selecting a male taking </a:t>
            </a:r>
            <a:r>
              <a:rPr lang="en-GB" b="1" dirty="0" smtClean="0"/>
              <a:t>stats </a:t>
            </a:r>
            <a:r>
              <a:rPr lang="en-GB" b="1" dirty="0"/>
              <a:t>from the population described in the following table: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96909" y="1719652"/>
                <a:ext cx="7765422" cy="198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b="1" dirty="0" smtClean="0"/>
                  <a:t>Ans:  </a:t>
                </a:r>
                <a:r>
                  <a:rPr lang="en-GB" sz="1300" dirty="0" smtClean="0"/>
                  <a:t>From this table we can see that total number of people is 439. Among them 229 is male and 210 is female.</a:t>
                </a:r>
                <a:endParaRPr lang="en-GB" sz="1300" b="1" dirty="0"/>
              </a:p>
              <a:p>
                <a:endParaRPr lang="en-GB" sz="1300" b="1" dirty="0" smtClean="0"/>
              </a:p>
              <a:p>
                <a:r>
                  <a:rPr lang="en-GB" dirty="0"/>
                  <a:t>Probability of male taking </a:t>
                </a:r>
                <a:r>
                  <a:rPr lang="en-GB" dirty="0" smtClean="0"/>
                  <a:t>stats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𝑚𝑎𝑙𝑒𝑠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𝑡𝑎𝑘𝑖𝑛𝑔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𝑠𝑡𝑎𝑡𝑠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𝑝𝑒𝑜𝑝𝑙𝑒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GB" dirty="0"/>
              </a:p>
              <a:p>
                <a:r>
                  <a:rPr lang="en-GB" dirty="0" smtClean="0"/>
                  <a:t>                                                   </a:t>
                </a:r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84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439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GB" dirty="0"/>
              </a:p>
              <a:p>
                <a:r>
                  <a:rPr lang="en-GB" dirty="0" smtClean="0"/>
                  <a:t>                                                   = </a:t>
                </a:r>
                <a:r>
                  <a:rPr lang="en-GB" sz="1200" dirty="0" smtClean="0"/>
                  <a:t>0.191</a:t>
                </a:r>
                <a:endParaRPr lang="en-US" sz="1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09" y="1719652"/>
                <a:ext cx="7765422" cy="1982338"/>
              </a:xfrm>
              <a:prstGeom prst="rect">
                <a:avLst/>
              </a:prstGeom>
              <a:blipFill>
                <a:blip r:embed="rId4"/>
                <a:stretch>
                  <a:fillRect l="-235" t="-308" b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Success Stairs Vector Art, Icons, and Graphics for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784" y="2955897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705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9182100" cy="5179310"/>
          </a:xfrm>
          <a:prstGeom prst="rect">
            <a:avLst/>
          </a:prstGeom>
        </p:spPr>
      </p:pic>
      <p:pic>
        <p:nvPicPr>
          <p:cNvPr id="43" name="Google Shape;12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45353">
            <a:off x="2320722" y="953822"/>
            <a:ext cx="1155742" cy="641314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44" name="Google Shape;12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91463">
            <a:off x="2631970" y="829510"/>
            <a:ext cx="543755" cy="93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20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2239">
            <a:off x="311597" y="3624761"/>
            <a:ext cx="588080" cy="506700"/>
          </a:xfrm>
          <a:prstGeom prst="rect">
            <a:avLst/>
          </a:prstGeom>
          <a:noFill/>
          <a:ln>
            <a:noFill/>
          </a:ln>
          <a:effectLst>
            <a:outerShdw blurRad="14288" dist="28575" dir="1206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48" name="Google Shape;121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299352">
            <a:off x="650139" y="3822797"/>
            <a:ext cx="134249" cy="23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21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730655">
            <a:off x="568317" y="3749015"/>
            <a:ext cx="74641" cy="12861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90;p38"/>
          <p:cNvSpPr/>
          <p:nvPr/>
        </p:nvSpPr>
        <p:spPr>
          <a:xfrm rot="5400000">
            <a:off x="5141903" y="-1608818"/>
            <a:ext cx="468107" cy="463883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625;p40"/>
          <p:cNvSpPr txBox="1">
            <a:spLocks noGrp="1"/>
          </p:cNvSpPr>
          <p:nvPr>
            <p:ph type="title" idx="4294967295"/>
          </p:nvPr>
        </p:nvSpPr>
        <p:spPr>
          <a:xfrm>
            <a:off x="3640129" y="499208"/>
            <a:ext cx="8061137" cy="437814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-GB" sz="2000" b="1" dirty="0">
                <a:latin typeface="+mj-lt"/>
              </a:rPr>
              <a:t>Basic types of probability:</a:t>
            </a:r>
            <a:endParaRPr lang="en-GB" sz="2000" b="1" dirty="0">
              <a:latin typeface="+mj-lt"/>
            </a:endParaRPr>
          </a:p>
        </p:txBody>
      </p:sp>
      <p:pic>
        <p:nvPicPr>
          <p:cNvPr id="54" name="Google Shape;93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34889">
            <a:off x="5571863" y="1014640"/>
            <a:ext cx="429725" cy="474119"/>
          </a:xfrm>
          <a:prstGeom prst="rect">
            <a:avLst/>
          </a:prstGeom>
          <a:noFill/>
          <a:ln>
            <a:noFill/>
          </a:ln>
          <a:effectLst>
            <a:outerShdw blurRad="14288" dist="28575" dir="7680000" algn="bl" rotWithShape="0">
              <a:srgbClr val="000000">
                <a:alpha val="9000"/>
              </a:srgbClr>
            </a:outerShdw>
          </a:effectLst>
        </p:spPr>
      </p:pic>
      <p:sp>
        <p:nvSpPr>
          <p:cNvPr id="55" name="Google Shape;955;p44"/>
          <p:cNvSpPr txBox="1"/>
          <p:nvPr/>
        </p:nvSpPr>
        <p:spPr>
          <a:xfrm>
            <a:off x="5520253" y="1009961"/>
            <a:ext cx="552479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+mj-lt"/>
                <a:ea typeface="Grand Hotel"/>
                <a:cs typeface="Grand Hotel"/>
                <a:sym typeface="Grand Hotel"/>
              </a:rPr>
              <a:t>03</a:t>
            </a:r>
            <a:endParaRPr sz="1800" b="1" dirty="0">
              <a:solidFill>
                <a:schemeClr val="dk1"/>
              </a:solidFill>
              <a:latin typeface="+mj-lt"/>
              <a:ea typeface="Grand Hotel"/>
              <a:cs typeface="Grand Hotel"/>
              <a:sym typeface="Grand Hotel"/>
            </a:endParaRPr>
          </a:p>
        </p:txBody>
      </p:sp>
      <p:sp>
        <p:nvSpPr>
          <p:cNvPr id="56" name="Google Shape;607;p40"/>
          <p:cNvSpPr txBox="1">
            <a:spLocks noGrp="1"/>
          </p:cNvSpPr>
          <p:nvPr>
            <p:ph type="title"/>
          </p:nvPr>
        </p:nvSpPr>
        <p:spPr>
          <a:xfrm>
            <a:off x="2157057" y="1469518"/>
            <a:ext cx="7615391" cy="44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i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Axiomatic probability</a:t>
            </a:r>
          </a:p>
        </p:txBody>
      </p:sp>
      <p:pic>
        <p:nvPicPr>
          <p:cNvPr id="17" name="Google Shape;6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" flipH="1">
            <a:off x="3699309" y="1918904"/>
            <a:ext cx="4349497" cy="2413465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pic>
        <p:nvPicPr>
          <p:cNvPr id="18" name="Google Shape;127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601" y="3080829"/>
            <a:ext cx="1090534" cy="93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49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039009" flipH="1">
            <a:off x="7461395" y="3174879"/>
            <a:ext cx="993566" cy="150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49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8432373" flipH="1">
            <a:off x="7690091" y="4114936"/>
            <a:ext cx="180187" cy="2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62336" y="2257510"/>
            <a:ext cx="41453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200" dirty="0" smtClean="0"/>
              <a:t>0</a:t>
            </a:r>
            <a:r>
              <a:rPr lang="en-US" sz="1200" dirty="0" smtClean="0"/>
              <a:t>≤ P(A) ≤ 1</a:t>
            </a:r>
          </a:p>
          <a:p>
            <a:pPr marL="342900" indent="-342900">
              <a:buAutoNum type="arabicPeriod"/>
            </a:pPr>
            <a:endParaRPr lang="en-US" sz="1200" dirty="0" smtClean="0"/>
          </a:p>
          <a:p>
            <a:pPr marL="342900" indent="-342900">
              <a:buAutoNum type="arabicPeriod"/>
            </a:pPr>
            <a:r>
              <a:rPr lang="en-GB" sz="1200" dirty="0" smtClean="0"/>
              <a:t>P(S) = 1</a:t>
            </a:r>
          </a:p>
          <a:p>
            <a:pPr marL="342900" indent="-342900">
              <a:buAutoNum type="arabicPeriod"/>
            </a:pPr>
            <a:endParaRPr lang="en-GB" sz="1200" dirty="0" smtClean="0"/>
          </a:p>
          <a:p>
            <a:pPr marL="342900" indent="-342900">
              <a:buAutoNum type="arabicPeriod"/>
            </a:pPr>
            <a:r>
              <a:rPr lang="en-GB" sz="1200" dirty="0" smtClean="0"/>
              <a:t>P(A∪B)= P(A)+ P(B</a:t>
            </a:r>
            <a:r>
              <a:rPr lang="en-GB" sz="1100" dirty="0" smtClean="0"/>
              <a:t>)   [If A and B are disjoint]</a:t>
            </a:r>
          </a:p>
          <a:p>
            <a:r>
              <a:rPr lang="en-GB" sz="1100" dirty="0" smtClean="0"/>
              <a:t>   or, </a:t>
            </a:r>
            <a:r>
              <a:rPr lang="en-GB" sz="1200" dirty="0"/>
              <a:t>P(A∪B)= P(A)+ </a:t>
            </a:r>
            <a:r>
              <a:rPr lang="en-GB" sz="1200" dirty="0" smtClean="0"/>
              <a:t>P(B)-P(A</a:t>
            </a:r>
            <a:r>
              <a:rPr lang="en-US" sz="1200" dirty="0"/>
              <a:t>∩</a:t>
            </a:r>
            <a:r>
              <a:rPr lang="en-GB" sz="1200" dirty="0" smtClean="0"/>
              <a:t>B)</a:t>
            </a:r>
            <a:r>
              <a:rPr lang="en-GB" sz="1050" dirty="0" smtClean="0"/>
              <a:t> </a:t>
            </a:r>
            <a:r>
              <a:rPr lang="en-GB" sz="1100" dirty="0"/>
              <a:t>[If A and B </a:t>
            </a:r>
            <a:r>
              <a:rPr lang="en-GB" sz="1100" dirty="0" smtClean="0"/>
              <a:t>are not disjoint</a:t>
            </a:r>
            <a:r>
              <a:rPr lang="en-GB" sz="1100" dirty="0"/>
              <a:t>]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1030" name="Picture 6" descr="16,974 Rolling Dice Stock Photos, Pictures &amp; Royalty-Free Images - iStock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1" y="1369342"/>
            <a:ext cx="2647695" cy="173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oogle Shape;120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70295">
            <a:off x="457608" y="3121068"/>
            <a:ext cx="779009" cy="671212"/>
          </a:xfrm>
          <a:prstGeom prst="rect">
            <a:avLst/>
          </a:prstGeom>
          <a:noFill/>
          <a:ln>
            <a:noFill/>
          </a:ln>
          <a:effectLst>
            <a:outerShdw blurRad="14288" dist="28575" dir="1206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51" name="Google Shape;1213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147061">
            <a:off x="1288414" y="2909221"/>
            <a:ext cx="488796" cy="532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5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6" name="Google Shape;5696;p55"/>
          <p:cNvSpPr/>
          <p:nvPr/>
        </p:nvSpPr>
        <p:spPr>
          <a:xfrm>
            <a:off x="3483688" y="2286538"/>
            <a:ext cx="441900" cy="44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7" name="Google Shape;5697;p55"/>
          <p:cNvSpPr/>
          <p:nvPr/>
        </p:nvSpPr>
        <p:spPr>
          <a:xfrm>
            <a:off x="5062963" y="2286538"/>
            <a:ext cx="441900" cy="44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98" name="Google Shape;5698;p55"/>
          <p:cNvCxnSpPr/>
          <p:nvPr/>
        </p:nvCxnSpPr>
        <p:spPr>
          <a:xfrm>
            <a:off x="5541176" y="995817"/>
            <a:ext cx="1445700" cy="2880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700" name="Google Shape;5700;p55"/>
          <p:cNvCxnSpPr/>
          <p:nvPr/>
        </p:nvCxnSpPr>
        <p:spPr>
          <a:xfrm flipH="1">
            <a:off x="2335588" y="1015047"/>
            <a:ext cx="1590000" cy="2880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590;p38"/>
          <p:cNvSpPr/>
          <p:nvPr/>
        </p:nvSpPr>
        <p:spPr>
          <a:xfrm rot="5400000">
            <a:off x="4560830" y="-2405661"/>
            <a:ext cx="468107" cy="6221730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55"/>
          <p:cNvSpPr txBox="1">
            <a:spLocks noGrp="1"/>
          </p:cNvSpPr>
          <p:nvPr>
            <p:ph type="title"/>
          </p:nvPr>
        </p:nvSpPr>
        <p:spPr>
          <a:xfrm>
            <a:off x="924161" y="450535"/>
            <a:ext cx="778392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smtClean="0">
                <a:latin typeface="+mj-lt"/>
              </a:rPr>
              <a:t>Difference </a:t>
            </a:r>
            <a:r>
              <a:rPr lang="en-US" sz="2000" b="1" dirty="0">
                <a:latin typeface="+mj-lt"/>
              </a:rPr>
              <a:t>between disjoint &amp; not disjoint set</a:t>
            </a:r>
            <a:endParaRPr sz="2000" b="1" dirty="0">
              <a:latin typeface="+mj-lt"/>
            </a:endParaRPr>
          </a:p>
        </p:txBody>
      </p:sp>
      <p:pic>
        <p:nvPicPr>
          <p:cNvPr id="19" name="Google Shape;6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400179" y="1378849"/>
            <a:ext cx="6883052" cy="3485722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20" name="Google Shape;5499;p41"/>
          <p:cNvGrpSpPr/>
          <p:nvPr/>
        </p:nvGrpSpPr>
        <p:grpSpPr>
          <a:xfrm rot="19970780">
            <a:off x="844426" y="3578275"/>
            <a:ext cx="1307466" cy="1573521"/>
            <a:chOff x="-292614" y="567292"/>
            <a:chExt cx="2940553" cy="3538923"/>
          </a:xfrm>
        </p:grpSpPr>
        <p:pic>
          <p:nvPicPr>
            <p:cNvPr id="21" name="Google Shape;550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550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2734125" y="2127897"/>
            <a:ext cx="4405816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GB" sz="1600" dirty="0" smtClean="0">
                <a:solidFill>
                  <a:schemeClr val="bg2">
                    <a:lumMod val="10000"/>
                  </a:schemeClr>
                </a:solidFill>
              </a:rPr>
              <a:t>A </a:t>
            </a:r>
            <a:r>
              <a:rPr lang="en-GB" sz="1600" dirty="0">
                <a:solidFill>
                  <a:schemeClr val="bg2">
                    <a:lumMod val="10000"/>
                  </a:schemeClr>
                </a:solidFill>
              </a:rPr>
              <a:t>= { </a:t>
            </a:r>
            <a:r>
              <a:rPr lang="en-GB" sz="1600" dirty="0" smtClean="0">
                <a:solidFill>
                  <a:schemeClr val="bg2">
                    <a:lumMod val="10000"/>
                  </a:schemeClr>
                </a:solidFill>
              </a:rPr>
              <a:t>1,2,3};       B = {4,5,6};     C = { 1,3,5};</a:t>
            </a:r>
          </a:p>
          <a:p>
            <a:r>
              <a:rPr lang="en-GB" dirty="0" smtClean="0"/>
              <a:t>Here A &amp; B are disjoint set and A &amp; C  are not disjoint set.</a:t>
            </a:r>
            <a:endParaRPr lang="en-US" dirty="0"/>
          </a:p>
        </p:txBody>
      </p:sp>
      <p:grpSp>
        <p:nvGrpSpPr>
          <p:cNvPr id="5702" name="Google Shape;5702;p55"/>
          <p:cNvGrpSpPr/>
          <p:nvPr/>
        </p:nvGrpSpPr>
        <p:grpSpPr>
          <a:xfrm rot="18968410">
            <a:off x="7381463" y="2777459"/>
            <a:ext cx="2653236" cy="3384705"/>
            <a:chOff x="2954463" y="661692"/>
            <a:chExt cx="3557776" cy="4538617"/>
          </a:xfrm>
        </p:grpSpPr>
        <p:pic>
          <p:nvPicPr>
            <p:cNvPr id="5703" name="Google Shape;5703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66078">
              <a:off x="3412101" y="927812"/>
              <a:ext cx="2642500" cy="4006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4" name="Google Shape;5704;p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4321292" y="3396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8798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39"/>
          <p:cNvSpPr/>
          <p:nvPr/>
        </p:nvSpPr>
        <p:spPr>
          <a:xfrm>
            <a:off x="720000" y="539999"/>
            <a:ext cx="5217600" cy="4355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0" name="Google Shape;5470;p39"/>
          <p:cNvSpPr txBox="1">
            <a:spLocks noGrp="1"/>
          </p:cNvSpPr>
          <p:nvPr>
            <p:ph type="title" idx="2"/>
          </p:nvPr>
        </p:nvSpPr>
        <p:spPr>
          <a:xfrm>
            <a:off x="541137" y="-244518"/>
            <a:ext cx="5499309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i="1" dirty="0" smtClean="0">
                <a:solidFill>
                  <a:schemeClr val="bg2">
                    <a:lumMod val="10000"/>
                  </a:schemeClr>
                </a:solidFill>
              </a:rPr>
              <a:t>Coin toss</a:t>
            </a:r>
            <a:endParaRPr lang="en-US" sz="2800" i="1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71" name="Google Shape;5471;p3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000" y="1690396"/>
                <a:ext cx="5217600" cy="28395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Aft>
                    <a:spcPts val="1600"/>
                  </a:spcAft>
                </a:pP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What is the probability of getting two heads and one tail if an unbiased coin was tossed three times? </a:t>
                </a:r>
              </a:p>
              <a:p>
                <a:pPr marL="0" lvl="0" indent="0" algn="l">
                  <a:spcAft>
                    <a:spcPts val="1600"/>
                  </a:spcAft>
                </a:pPr>
                <a:r>
                  <a:rPr lang="en-GB" sz="1500" dirty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 = { HHH, HHT, HTH, HTT, THH, THT, TTH, TTT </a:t>
                </a: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}</a:t>
                </a:r>
              </a:p>
              <a:p>
                <a:pPr marL="0" lvl="0" indent="0" algn="l">
                  <a:spcAft>
                    <a:spcPts val="1600"/>
                  </a:spcAft>
                </a:pP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Total events </a:t>
                </a:r>
                <a:r>
                  <a:rPr lang="en-GB" sz="1500" dirty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in sample space we can find by the formula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5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5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5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  <a:r>
                  <a:rPr lang="en-GB" sz="1500" dirty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where n is no. of times coin is tossed</a:t>
                </a: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</a:p>
              <a:p>
                <a:pPr marL="0" lvl="0" indent="0" algn="l">
                  <a:spcAft>
                    <a:spcPts val="1600"/>
                  </a:spcAft>
                </a:pP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5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5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5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= </a:t>
                </a:r>
                <a:r>
                  <a:rPr lang="en-GB" sz="1500" dirty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8 events</a:t>
                </a: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.</a:t>
                </a:r>
              </a:p>
              <a:p>
                <a:pPr marL="0" lvl="0" indent="0" algn="l">
                  <a:spcAft>
                    <a:spcPts val="1600"/>
                  </a:spcAft>
                </a:pP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Favourable </a:t>
                </a:r>
                <a:r>
                  <a:rPr lang="en-GB" sz="1500" dirty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outcome (E) = 2 heads and 1 </a:t>
                </a: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tails.</a:t>
                </a:r>
              </a:p>
              <a:p>
                <a:pPr marL="0" lvl="0" indent="0" algn="l">
                  <a:spcAft>
                    <a:spcPts val="1600"/>
                  </a:spcAft>
                </a:pP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 </a:t>
                </a:r>
                <a:r>
                  <a:rPr lang="en-GB" sz="1500" dirty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= { HHT, HTH, THH </a:t>
                </a: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}</a:t>
                </a:r>
              </a:p>
              <a:p>
                <a:pPr marL="0" lvl="0" indent="0" algn="l">
                  <a:spcAft>
                    <a:spcPts val="1600"/>
                  </a:spcAft>
                </a:pPr>
                <a:r>
                  <a:rPr lang="en-GB" sz="15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=&gt; </a:t>
                </a:r>
                <a:r>
                  <a:rPr lang="en-GB" sz="1500" dirty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P(E)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5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5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15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GB" sz="1500" dirty="0" smtClean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471" name="Google Shape;5471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000" y="1690396"/>
                <a:ext cx="5217600" cy="2839534"/>
              </a:xfrm>
              <a:prstGeom prst="rect">
                <a:avLst/>
              </a:prstGeom>
              <a:blipFill>
                <a:blip r:embed="rId3"/>
                <a:stretch>
                  <a:fillRect l="-467" t="-15021" b="-7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72" name="Google Shape;5472;p39"/>
          <p:cNvCxnSpPr/>
          <p:nvPr/>
        </p:nvCxnSpPr>
        <p:spPr>
          <a:xfrm flipV="1">
            <a:off x="2426951" y="1114425"/>
            <a:ext cx="1727679" cy="154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2" name="Google Shape;12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Basic Concepts of Probability | ExamVi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91" y="1614145"/>
            <a:ext cx="2495257" cy="190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777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2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6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70"/>
                            </p:stCondLst>
                            <p:childTnLst>
                              <p:par>
                                <p:cTn id="3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30"/>
                            </p:stCondLst>
                            <p:childTnLst>
                              <p:par>
                                <p:cTn id="3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90"/>
                            </p:stCondLst>
                            <p:childTnLst>
                              <p:par>
                                <p:cTn id="4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7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30"/>
                            </p:stCondLst>
                            <p:childTnLst>
                              <p:par>
                                <p:cTn id="5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4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0" grpId="0"/>
      <p:bldP spid="547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39"/>
          <p:cNvSpPr/>
          <p:nvPr/>
        </p:nvSpPr>
        <p:spPr>
          <a:xfrm>
            <a:off x="720000" y="539999"/>
            <a:ext cx="5217600" cy="4355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0" name="Google Shape;5470;p39"/>
          <p:cNvSpPr txBox="1">
            <a:spLocks noGrp="1"/>
          </p:cNvSpPr>
          <p:nvPr>
            <p:ph type="title" idx="2"/>
          </p:nvPr>
        </p:nvSpPr>
        <p:spPr>
          <a:xfrm>
            <a:off x="541137" y="-244518"/>
            <a:ext cx="5499309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i="1" dirty="0" smtClean="0">
                <a:solidFill>
                  <a:schemeClr val="bg2">
                    <a:lumMod val="10000"/>
                  </a:schemeClr>
                </a:solidFill>
              </a:rPr>
              <a:t>Set of numbers</a:t>
            </a:r>
            <a:endParaRPr lang="en-US" sz="28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71" name="Google Shape;5471;p39"/>
          <p:cNvSpPr txBox="1">
            <a:spLocks noGrp="1"/>
          </p:cNvSpPr>
          <p:nvPr>
            <p:ph type="subTitle" idx="1"/>
          </p:nvPr>
        </p:nvSpPr>
        <p:spPr>
          <a:xfrm>
            <a:off x="771423" y="1690396"/>
            <a:ext cx="5217600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Here 4 different sets are given below. Where S in the sample set </a:t>
            </a:r>
          </a:p>
          <a:p>
            <a:pPr marL="0" indent="0" algn="l">
              <a:spcAft>
                <a:spcPts val="1600"/>
              </a:spcAft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</a:rPr>
              <a:t>S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</a:rPr>
              <a:t>= { 1,2,3,4,5,6}</a:t>
            </a:r>
          </a:p>
          <a:p>
            <a:pPr marL="0" indent="0" algn="l">
              <a:spcAft>
                <a:spcPts val="1600"/>
              </a:spcAft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</a:rPr>
              <a:t>A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</a:rPr>
              <a:t>= {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</a:rPr>
              <a:t>1,2,3}</a:t>
            </a:r>
            <a:endParaRPr lang="en-GB" sz="15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l">
              <a:spcAft>
                <a:spcPts val="1600"/>
              </a:spcAft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</a:rPr>
              <a:t>B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</a:rPr>
              <a:t>=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</a:rPr>
              <a:t>{4,5,6}</a:t>
            </a:r>
            <a:endParaRPr lang="en-GB" sz="1500" dirty="0" smtClean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0" indent="0" algn="l">
              <a:spcAft>
                <a:spcPts val="1600"/>
              </a:spcAft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</a:rPr>
              <a:t>C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</a:rPr>
              <a:t>= {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</a:rPr>
              <a:t>1,3,5}</a:t>
            </a:r>
            <a:endParaRPr lang="en-GB" sz="1500" dirty="0">
              <a:solidFill>
                <a:schemeClr val="bg2">
                  <a:lumMod val="10000"/>
                </a:schemeClr>
              </a:solidFill>
            </a:endParaRPr>
          </a:p>
          <a:p>
            <a:pPr marL="0" lvl="0" indent="0" algn="l">
              <a:spcAft>
                <a:spcPts val="1600"/>
              </a:spcAft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Find:</a:t>
            </a:r>
          </a:p>
          <a:p>
            <a:pPr marL="0" lvl="0" indent="0" algn="l">
              <a:spcAft>
                <a:spcPts val="1600"/>
              </a:spcAft>
            </a:pPr>
            <a:r>
              <a:rPr lang="en-GB" sz="1500" dirty="0" err="1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i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)P(A</a:t>
            </a:r>
            <a:r>
              <a:rPr lang="en-GB" sz="1600" dirty="0" smtClean="0"/>
              <a:t>∪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B)           ii)P(A</a:t>
            </a:r>
            <a:r>
              <a:rPr lang="en-GB" sz="1600" dirty="0" smtClean="0"/>
              <a:t>∪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C)</a:t>
            </a:r>
          </a:p>
        </p:txBody>
      </p:sp>
      <p:cxnSp>
        <p:nvCxnSpPr>
          <p:cNvPr id="5472" name="Google Shape;5472;p39"/>
          <p:cNvCxnSpPr/>
          <p:nvPr/>
        </p:nvCxnSpPr>
        <p:spPr>
          <a:xfrm flipV="1">
            <a:off x="2426951" y="1181100"/>
            <a:ext cx="1727679" cy="154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2" name="Google Shape;1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37,080 Number Set Stock Photos - Free &amp; Royalty-Free Stock Photos from  Dreamsti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41" y="1582236"/>
            <a:ext cx="2271376" cy="22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771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5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5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5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5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0"/>
                                        <p:tgtEl>
                                          <p:spTgt spid="5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0" grpId="0"/>
      <p:bldP spid="547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90;p38"/>
          <p:cNvSpPr/>
          <p:nvPr/>
        </p:nvSpPr>
        <p:spPr>
          <a:xfrm rot="5400000">
            <a:off x="2543979" y="-1873943"/>
            <a:ext cx="468107" cy="4763591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37"/>
          <p:cNvSpPr txBox="1">
            <a:spLocks noGrp="1"/>
          </p:cNvSpPr>
          <p:nvPr>
            <p:ph type="title" idx="15"/>
          </p:nvPr>
        </p:nvSpPr>
        <p:spPr>
          <a:xfrm>
            <a:off x="534744" y="205001"/>
            <a:ext cx="6724696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400" dirty="0" smtClean="0">
                <a:latin typeface="+mj-lt"/>
              </a:rPr>
              <a:t> Survey </a:t>
            </a:r>
            <a:r>
              <a:rPr lang="en-GB" sz="2400" dirty="0">
                <a:latin typeface="+mj-lt"/>
              </a:rPr>
              <a:t>questions with </a:t>
            </a:r>
            <a:r>
              <a:rPr lang="en-GB" sz="2400" dirty="0" smtClean="0">
                <a:latin typeface="+mj-lt"/>
              </a:rPr>
              <a:t>answer.</a:t>
            </a:r>
            <a:endParaRPr sz="2400" dirty="0">
              <a:latin typeface="+mj-lt"/>
            </a:endParaRPr>
          </a:p>
        </p:txBody>
      </p:sp>
      <p:cxnSp>
        <p:nvCxnSpPr>
          <p:cNvPr id="51" name="Google Shape;5449;p37"/>
          <p:cNvCxnSpPr/>
          <p:nvPr/>
        </p:nvCxnSpPr>
        <p:spPr>
          <a:xfrm flipV="1">
            <a:off x="4302977" y="2957093"/>
            <a:ext cx="1933634" cy="999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10386"/>
            <a:ext cx="9144000" cy="5140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18" y="743709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GB" dirty="0" smtClean="0">
                <a:solidFill>
                  <a:schemeClr val="bg2">
                    <a:lumMod val="10000"/>
                  </a:schemeClr>
                </a:solidFill>
              </a:rPr>
              <a:t>) P(A</a:t>
            </a:r>
            <a:r>
              <a:rPr lang="en-GB" dirty="0"/>
              <a:t>∪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B)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46118" y="1111877"/>
                <a:ext cx="7765422" cy="1334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b="1" dirty="0" smtClean="0"/>
                  <a:t>Ans:  </a:t>
                </a:r>
                <a:r>
                  <a:rPr lang="en-GB" dirty="0" smtClean="0"/>
                  <a:t>A={1,2,3}; B={4,5,6}.  Here A &amp; B are disjoint.</a:t>
                </a:r>
              </a:p>
              <a:p>
                <a:r>
                  <a:rPr lang="en-GB" dirty="0"/>
                  <a:t> </a:t>
                </a:r>
                <a:r>
                  <a:rPr lang="en-GB" dirty="0" smtClean="0"/>
                  <a:t>        So, P(</a:t>
                </a:r>
                <a:r>
                  <a:rPr lang="en-GB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en-GB" dirty="0"/>
                  <a:t>∪</a:t>
                </a:r>
                <a:r>
                  <a:rPr lang="en-GB" dirty="0">
                    <a:solidFill>
                      <a:schemeClr val="bg2">
                        <a:lumMod val="10000"/>
                      </a:schemeClr>
                    </a:solidFill>
                  </a:rPr>
                  <a:t>B</a:t>
                </a:r>
                <a:r>
                  <a:rPr lang="en-GB" dirty="0" smtClean="0"/>
                  <a:t>)</a:t>
                </a:r>
                <a:r>
                  <a:rPr lang="en-GB" dirty="0" smtClean="0"/>
                  <a:t> =P(A)+ P(B)</a:t>
                </a:r>
              </a:p>
              <a:p>
                <a:r>
                  <a:rPr lang="en-GB" sz="1600" dirty="0"/>
                  <a:t> </a:t>
                </a:r>
                <a:r>
                  <a:rPr lang="en-GB" sz="1600" dirty="0" smtClean="0"/>
                  <a:t>     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600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1600" dirty="0" smtClean="0"/>
              </a:p>
              <a:p>
                <a:r>
                  <a:rPr lang="en-GB" sz="1600" dirty="0"/>
                  <a:t> </a:t>
                </a:r>
                <a:r>
                  <a:rPr lang="en-GB" sz="1600" dirty="0" smtClean="0"/>
                  <a:t>                        = </a:t>
                </a:r>
                <a:r>
                  <a:rPr lang="en-GB" dirty="0" smtClean="0"/>
                  <a:t>1</a:t>
                </a:r>
                <a:endParaRPr lang="en-US" dirty="0" smtClean="0"/>
              </a:p>
              <a:p>
                <a:r>
                  <a:rPr lang="en-GB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" y="1111877"/>
                <a:ext cx="7765422" cy="1334596"/>
              </a:xfrm>
              <a:prstGeom prst="rect">
                <a:avLst/>
              </a:prstGeom>
              <a:blipFill>
                <a:blip r:embed="rId4"/>
                <a:stretch>
                  <a:fillRect l="-78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46118" y="2336697"/>
                <a:ext cx="6778632" cy="2039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2">
                        <a:lumMod val="10000"/>
                      </a:schemeClr>
                    </a:solidFill>
                  </a:rPr>
                  <a:t>ii) </a:t>
                </a:r>
                <a:r>
                  <a:rPr lang="en-GB" dirty="0">
                    <a:solidFill>
                      <a:schemeClr val="bg2">
                        <a:lumMod val="10000"/>
                      </a:schemeClr>
                    </a:solidFill>
                  </a:rPr>
                  <a:t>P(A</a:t>
                </a:r>
                <a:r>
                  <a:rPr lang="en-GB" dirty="0" smtClean="0"/>
                  <a:t>∪</a:t>
                </a:r>
                <a:r>
                  <a:rPr lang="en-GB" dirty="0" smtClean="0">
                    <a:solidFill>
                      <a:schemeClr val="bg2">
                        <a:lumMod val="10000"/>
                      </a:schemeClr>
                    </a:solidFill>
                  </a:rPr>
                  <a:t>C)</a:t>
                </a:r>
              </a:p>
              <a:p>
                <a:endParaRPr lang="en-GB" b="1" dirty="0" smtClean="0"/>
              </a:p>
              <a:p>
                <a:r>
                  <a:rPr lang="en-GB" b="1" dirty="0" err="1" smtClean="0"/>
                  <a:t>Ans</a:t>
                </a:r>
                <a:r>
                  <a:rPr lang="en-GB" b="1" dirty="0" smtClean="0"/>
                  <a:t>:  </a:t>
                </a:r>
                <a:r>
                  <a:rPr lang="en-GB" dirty="0" smtClean="0"/>
                  <a:t>A</a:t>
                </a:r>
                <a:r>
                  <a:rPr lang="en-GB" dirty="0"/>
                  <a:t>={1,2,3}; </a:t>
                </a:r>
                <a:r>
                  <a:rPr lang="en-GB" dirty="0" smtClean="0"/>
                  <a:t>C={1,3,5}.  </a:t>
                </a:r>
                <a:r>
                  <a:rPr lang="en-GB" dirty="0"/>
                  <a:t>Here A &amp; </a:t>
                </a:r>
                <a:r>
                  <a:rPr lang="en-GB" dirty="0" smtClean="0"/>
                  <a:t>C </a:t>
                </a:r>
                <a:r>
                  <a:rPr lang="en-GB" dirty="0"/>
                  <a:t>are </a:t>
                </a:r>
                <a:r>
                  <a:rPr lang="en-GB" dirty="0" smtClean="0"/>
                  <a:t>not disjoint</a:t>
                </a:r>
                <a:r>
                  <a:rPr lang="en-GB" dirty="0"/>
                  <a:t>.</a:t>
                </a:r>
              </a:p>
              <a:p>
                <a:endParaRPr lang="en-US" dirty="0"/>
              </a:p>
              <a:p>
                <a:r>
                  <a:rPr lang="en-GB" dirty="0" smtClean="0"/>
                  <a:t>         So</a:t>
                </a:r>
                <a:r>
                  <a:rPr lang="en-GB" dirty="0"/>
                  <a:t>, P(</a:t>
                </a:r>
                <a:r>
                  <a:rPr lang="en-GB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en-GB" dirty="0" smtClean="0"/>
                  <a:t>∪</a:t>
                </a:r>
                <a:r>
                  <a:rPr lang="en-GB" dirty="0">
                    <a:solidFill>
                      <a:schemeClr val="bg2">
                        <a:lumMod val="10000"/>
                      </a:schemeClr>
                    </a:solidFill>
                  </a:rPr>
                  <a:t>C</a:t>
                </a:r>
                <a:r>
                  <a:rPr lang="en-GB" dirty="0" smtClean="0"/>
                  <a:t>) </a:t>
                </a:r>
                <a:r>
                  <a:rPr lang="en-GB" dirty="0"/>
                  <a:t>=P(A)+ </a:t>
                </a:r>
                <a:r>
                  <a:rPr lang="en-GB" dirty="0" smtClean="0"/>
                  <a:t>P(C)-P(A</a:t>
                </a:r>
                <a:r>
                  <a:rPr lang="en-US" dirty="0" smtClean="0"/>
                  <a:t>∩</a:t>
                </a:r>
                <a:r>
                  <a:rPr lang="en-GB" dirty="0" smtClean="0"/>
                  <a:t>C)</a:t>
                </a:r>
                <a:endParaRPr lang="en-GB" dirty="0"/>
              </a:p>
              <a:p>
                <a:r>
                  <a:rPr lang="en-GB" dirty="0"/>
                  <a:t> </a:t>
                </a:r>
                <a:r>
                  <a:rPr lang="en-GB" dirty="0"/>
                  <a:t>                            </a:t>
                </a:r>
                <a:r>
                  <a:rPr lang="en-GB" sz="1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6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1600" dirty="0"/>
              </a:p>
              <a:p>
                <a:r>
                  <a:rPr lang="en-GB" sz="1600" dirty="0"/>
                  <a:t> </a:t>
                </a:r>
                <a:r>
                  <a:rPr lang="en-GB" sz="1600" dirty="0"/>
                  <a:t>                       </a:t>
                </a:r>
                <a:r>
                  <a:rPr lang="en-GB" sz="1600" dirty="0" smtClean="0"/>
                  <a:t> </a:t>
                </a:r>
                <a:r>
                  <a:rPr lang="en-GB" sz="1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GB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" y="2336697"/>
                <a:ext cx="6778632" cy="2039789"/>
              </a:xfrm>
              <a:prstGeom prst="rect">
                <a:avLst/>
              </a:prstGeom>
              <a:blipFill>
                <a:blip r:embed="rId5"/>
                <a:stretch>
                  <a:fillRect l="-270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55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/>
          <p:cNvSpPr/>
          <p:nvPr/>
        </p:nvSpPr>
        <p:spPr>
          <a:xfrm rot="-5400000">
            <a:off x="3347540" y="-1147445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807" y="1161843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5077" y="639291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/>
          <p:cNvSpPr txBox="1">
            <a:spLocks/>
          </p:cNvSpPr>
          <p:nvPr/>
        </p:nvSpPr>
        <p:spPr>
          <a:xfrm>
            <a:off x="1598856" y="1578464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US" sz="6600" dirty="0" smtClean="0">
                <a:latin typeface="+mj-lt"/>
              </a:rPr>
              <a:t>Thank You!</a:t>
            </a:r>
            <a:endParaRPr lang="en-US" sz="6600" dirty="0">
              <a:latin typeface="+mj-lt"/>
            </a:endParaRPr>
          </a:p>
        </p:txBody>
      </p:sp>
      <p:pic>
        <p:nvPicPr>
          <p:cNvPr id="28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46121">
            <a:off x="649159" y="2256585"/>
            <a:ext cx="1731677" cy="96089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29" name="Google Shape;6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774446" y="2437010"/>
            <a:ext cx="1493508" cy="199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200012">
            <a:off x="1068910" y="1962658"/>
            <a:ext cx="814722" cy="139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7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5860" y="2312418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977548">
            <a:off x="7342964" y="739583"/>
            <a:ext cx="1350731" cy="749513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34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92967">
            <a:off x="7610920" y="649986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010731">
            <a:off x="1614574" y="3544344"/>
            <a:ext cx="400612" cy="6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6908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Google Shape;5460;p38"/>
          <p:cNvSpPr/>
          <p:nvPr/>
        </p:nvSpPr>
        <p:spPr>
          <a:xfrm>
            <a:off x="1387675" y="2700475"/>
            <a:ext cx="6368700" cy="172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p38"/>
          <p:cNvSpPr txBox="1">
            <a:spLocks noGrp="1"/>
          </p:cNvSpPr>
          <p:nvPr>
            <p:ph type="title"/>
          </p:nvPr>
        </p:nvSpPr>
        <p:spPr>
          <a:xfrm>
            <a:off x="1806475" y="1202025"/>
            <a:ext cx="5531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Probability</a:t>
            </a:r>
            <a:endParaRPr dirty="0">
              <a:latin typeface="+mj-lt"/>
            </a:endParaRPr>
          </a:p>
        </p:txBody>
      </p:sp>
      <p:cxnSp>
        <p:nvCxnSpPr>
          <p:cNvPr id="5463" name="Google Shape;5463;p38"/>
          <p:cNvCxnSpPr/>
          <p:nvPr/>
        </p:nvCxnSpPr>
        <p:spPr>
          <a:xfrm>
            <a:off x="3674700" y="2373638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95450" y="2700475"/>
            <a:ext cx="5743575" cy="1721100"/>
          </a:xfrm>
        </p:spPr>
        <p:txBody>
          <a:bodyPr/>
          <a:lstStyle/>
          <a:p>
            <a:r>
              <a:rPr lang="en-GB" sz="1800" dirty="0">
                <a:latin typeface="+mj-lt"/>
              </a:rPr>
              <a:t>Probability is the </a:t>
            </a:r>
            <a:r>
              <a:rPr lang="en-GB" sz="1800" dirty="0" smtClean="0">
                <a:latin typeface="+mj-lt"/>
              </a:rPr>
              <a:t>way of </a:t>
            </a:r>
            <a:r>
              <a:rPr lang="en-GB" sz="1800" dirty="0">
                <a:latin typeface="+mj-lt"/>
              </a:rPr>
              <a:t>expressing knowledge</a:t>
            </a:r>
          </a:p>
          <a:p>
            <a:r>
              <a:rPr lang="en-GB" sz="1800" dirty="0">
                <a:latin typeface="+mj-lt"/>
              </a:rPr>
              <a:t>of belief that an </a:t>
            </a:r>
            <a:r>
              <a:rPr lang="en-GB" sz="1800" dirty="0" smtClean="0">
                <a:latin typeface="+mj-lt"/>
              </a:rPr>
              <a:t>event will </a:t>
            </a:r>
            <a:r>
              <a:rPr lang="en-GB" sz="1800" dirty="0">
                <a:latin typeface="+mj-lt"/>
              </a:rPr>
              <a:t>occur on </a:t>
            </a:r>
            <a:r>
              <a:rPr lang="en-GB" sz="1800" dirty="0" smtClean="0">
                <a:latin typeface="+mj-lt"/>
              </a:rPr>
              <a:t>chance.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35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90;p38"/>
          <p:cNvSpPr/>
          <p:nvPr/>
        </p:nvSpPr>
        <p:spPr>
          <a:xfrm rot="5400000">
            <a:off x="2765400" y="-1274878"/>
            <a:ext cx="468107" cy="413787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6" name="Google Shape;5516;p43"/>
          <p:cNvSpPr txBox="1">
            <a:spLocks noGrp="1"/>
          </p:cNvSpPr>
          <p:nvPr>
            <p:ph type="subTitle" idx="1"/>
          </p:nvPr>
        </p:nvSpPr>
        <p:spPr>
          <a:xfrm>
            <a:off x="708975" y="1968625"/>
            <a:ext cx="28197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400" b="1" i="1" dirty="0" smtClean="0">
                <a:latin typeface="+mn-lt"/>
              </a:rPr>
              <a:t>Type</a:t>
            </a:r>
            <a:r>
              <a:rPr lang="en" b="1" i="1" dirty="0" smtClean="0">
                <a:latin typeface="+mn-lt"/>
              </a:rPr>
              <a:t> </a:t>
            </a:r>
            <a:r>
              <a:rPr lang="en" b="1" i="1" dirty="0" smtClean="0">
                <a:latin typeface="+mn-lt"/>
              </a:rPr>
              <a:t>1</a:t>
            </a:r>
            <a:endParaRPr b="1" i="1" dirty="0">
              <a:latin typeface="+mn-lt"/>
            </a:endParaRPr>
          </a:p>
        </p:txBody>
      </p:sp>
      <p:sp>
        <p:nvSpPr>
          <p:cNvPr id="5517" name="Google Shape;5517;p43"/>
          <p:cNvSpPr txBox="1">
            <a:spLocks noGrp="1"/>
          </p:cNvSpPr>
          <p:nvPr>
            <p:ph type="subTitle" idx="2"/>
          </p:nvPr>
        </p:nvSpPr>
        <p:spPr>
          <a:xfrm>
            <a:off x="5604163" y="1968625"/>
            <a:ext cx="28197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400" b="1" i="1" dirty="0" smtClean="0">
                <a:latin typeface="+mn-lt"/>
              </a:rPr>
              <a:t>Type</a:t>
            </a:r>
            <a:r>
              <a:rPr lang="en-US" sz="2800" b="1" i="1" dirty="0" smtClean="0">
                <a:latin typeface="+mn-lt"/>
              </a:rPr>
              <a:t> </a:t>
            </a:r>
            <a:r>
              <a:rPr lang="en-US" sz="2800" b="1" i="1" dirty="0">
                <a:latin typeface="+mn-lt"/>
              </a:rPr>
              <a:t>3</a:t>
            </a:r>
            <a:endParaRPr lang="en-US" sz="2800" b="1" i="1" dirty="0">
              <a:latin typeface="+mn-lt"/>
            </a:endParaRPr>
          </a:p>
        </p:txBody>
      </p:sp>
      <p:sp>
        <p:nvSpPr>
          <p:cNvPr id="5518" name="Google Shape;5518;p43"/>
          <p:cNvSpPr txBox="1">
            <a:spLocks noGrp="1"/>
          </p:cNvSpPr>
          <p:nvPr>
            <p:ph type="subTitle" idx="3"/>
          </p:nvPr>
        </p:nvSpPr>
        <p:spPr>
          <a:xfrm>
            <a:off x="708975" y="2705850"/>
            <a:ext cx="28197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600" i="1" dirty="0">
                <a:latin typeface="+mn-lt"/>
              </a:rPr>
              <a:t>Classic </a:t>
            </a:r>
            <a:r>
              <a:rPr lang="en-GB" sz="1600" i="1" dirty="0" smtClean="0">
                <a:latin typeface="+mn-lt"/>
              </a:rPr>
              <a:t>probability</a:t>
            </a:r>
            <a:endParaRPr sz="1600" i="1" dirty="0">
              <a:latin typeface="+mn-lt"/>
            </a:endParaRPr>
          </a:p>
        </p:txBody>
      </p:sp>
      <p:sp>
        <p:nvSpPr>
          <p:cNvPr id="5519" name="Google Shape;5519;p43"/>
          <p:cNvSpPr txBox="1">
            <a:spLocks noGrp="1"/>
          </p:cNvSpPr>
          <p:nvPr>
            <p:ph type="subTitle" idx="4"/>
          </p:nvPr>
        </p:nvSpPr>
        <p:spPr>
          <a:xfrm>
            <a:off x="5695610" y="2705850"/>
            <a:ext cx="28197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600" i="1" dirty="0" smtClean="0">
                <a:latin typeface="+mn-lt"/>
              </a:rPr>
              <a:t>Axiomatic</a:t>
            </a:r>
            <a:r>
              <a:rPr lang="en-GB" sz="1600" i="1" dirty="0">
                <a:latin typeface="+mn-lt"/>
              </a:rPr>
              <a:t> </a:t>
            </a:r>
            <a:r>
              <a:rPr lang="en-GB" sz="1600" i="1" dirty="0" smtClean="0">
                <a:latin typeface="+mn-lt"/>
              </a:rPr>
              <a:t>probability</a:t>
            </a:r>
            <a:endParaRPr sz="1600" i="1" dirty="0">
              <a:latin typeface="+mn-lt"/>
            </a:endParaRPr>
          </a:p>
        </p:txBody>
      </p:sp>
      <p:sp>
        <p:nvSpPr>
          <p:cNvPr id="5520" name="Google Shape;5520;p43"/>
          <p:cNvSpPr txBox="1">
            <a:spLocks noGrp="1"/>
          </p:cNvSpPr>
          <p:nvPr>
            <p:ph type="title"/>
          </p:nvPr>
        </p:nvSpPr>
        <p:spPr>
          <a:xfrm>
            <a:off x="990265" y="498913"/>
            <a:ext cx="4477382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 smtClean="0">
                <a:latin typeface="+mj-lt"/>
              </a:rPr>
              <a:t>Basic types of probability:</a:t>
            </a:r>
            <a:endParaRPr sz="2400" b="1" dirty="0">
              <a:latin typeface="+mj-lt"/>
            </a:endParaRPr>
          </a:p>
        </p:txBody>
      </p:sp>
      <p:cxnSp>
        <p:nvCxnSpPr>
          <p:cNvPr id="5521" name="Google Shape;5521;p43"/>
          <p:cNvCxnSpPr/>
          <p:nvPr/>
        </p:nvCxnSpPr>
        <p:spPr>
          <a:xfrm>
            <a:off x="1713375" y="2599958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522" name="Google Shape;5522;p43"/>
          <p:cNvCxnSpPr/>
          <p:nvPr/>
        </p:nvCxnSpPr>
        <p:spPr>
          <a:xfrm>
            <a:off x="6608575" y="2599958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4" name="Google Shape;6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46121">
            <a:off x="7287957" y="582850"/>
            <a:ext cx="1731677" cy="96089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15" name="Google Shape;6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12">
            <a:off x="7635049" y="291683"/>
            <a:ext cx="814722" cy="139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79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344133">
            <a:off x="7973247" y="-586068"/>
            <a:ext cx="1336728" cy="202637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517;p43"/>
          <p:cNvSpPr txBox="1">
            <a:spLocks/>
          </p:cNvSpPr>
          <p:nvPr/>
        </p:nvSpPr>
        <p:spPr>
          <a:xfrm>
            <a:off x="3065122" y="1968625"/>
            <a:ext cx="2819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400" b="1" i="1" dirty="0" smtClean="0">
                <a:latin typeface="+mn-lt"/>
              </a:rPr>
              <a:t>Type</a:t>
            </a:r>
            <a:r>
              <a:rPr lang="en-US" sz="2800" b="1" i="1" dirty="0" smtClean="0">
                <a:latin typeface="+mn-lt"/>
              </a:rPr>
              <a:t> 2</a:t>
            </a:r>
            <a:endParaRPr lang="en-US" sz="2800" b="1" i="1" dirty="0">
              <a:latin typeface="+mn-lt"/>
            </a:endParaRPr>
          </a:p>
        </p:txBody>
      </p:sp>
      <p:sp>
        <p:nvSpPr>
          <p:cNvPr id="18" name="Google Shape;5519;p43"/>
          <p:cNvSpPr txBox="1">
            <a:spLocks/>
          </p:cNvSpPr>
          <p:nvPr/>
        </p:nvSpPr>
        <p:spPr>
          <a:xfrm>
            <a:off x="3156569" y="2705850"/>
            <a:ext cx="28197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/>
            <a:r>
              <a:rPr lang="en-GB" sz="1600" i="1" dirty="0" smtClean="0">
                <a:latin typeface="+mn-lt"/>
              </a:rPr>
              <a:t>Empirical probability</a:t>
            </a:r>
            <a:endParaRPr lang="en-GB" sz="1600" i="1" dirty="0">
              <a:latin typeface="+mn-lt"/>
            </a:endParaRPr>
          </a:p>
        </p:txBody>
      </p:sp>
      <p:cxnSp>
        <p:nvCxnSpPr>
          <p:cNvPr id="19" name="Google Shape;5522;p43"/>
          <p:cNvCxnSpPr/>
          <p:nvPr/>
        </p:nvCxnSpPr>
        <p:spPr>
          <a:xfrm>
            <a:off x="4069534" y="2599958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304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9182100" cy="5179310"/>
          </a:xfrm>
          <a:prstGeom prst="rect">
            <a:avLst/>
          </a:prstGeom>
        </p:spPr>
      </p:pic>
      <p:pic>
        <p:nvPicPr>
          <p:cNvPr id="43" name="Google Shape;12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45353">
            <a:off x="2320722" y="953822"/>
            <a:ext cx="1155742" cy="641314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44" name="Google Shape;12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91463">
            <a:off x="2631970" y="829510"/>
            <a:ext cx="543755" cy="93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20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2239">
            <a:off x="311597" y="3624761"/>
            <a:ext cx="588080" cy="506700"/>
          </a:xfrm>
          <a:prstGeom prst="rect">
            <a:avLst/>
          </a:prstGeom>
          <a:noFill/>
          <a:ln>
            <a:noFill/>
          </a:ln>
          <a:effectLst>
            <a:outerShdw blurRad="14288" dist="28575" dir="1206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48" name="Google Shape;121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299352">
            <a:off x="650139" y="3822797"/>
            <a:ext cx="134249" cy="23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21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730655">
            <a:off x="568317" y="3749015"/>
            <a:ext cx="74641" cy="12861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90;p38"/>
          <p:cNvSpPr/>
          <p:nvPr/>
        </p:nvSpPr>
        <p:spPr>
          <a:xfrm rot="5400000">
            <a:off x="5141903" y="-1608818"/>
            <a:ext cx="468107" cy="463883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625;p40"/>
          <p:cNvSpPr txBox="1">
            <a:spLocks noGrp="1"/>
          </p:cNvSpPr>
          <p:nvPr>
            <p:ph type="title" idx="4294967295"/>
          </p:nvPr>
        </p:nvSpPr>
        <p:spPr>
          <a:xfrm>
            <a:off x="3640129" y="499208"/>
            <a:ext cx="8061137" cy="437814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-GB" sz="2000" b="1" dirty="0">
                <a:latin typeface="+mj-lt"/>
              </a:rPr>
              <a:t>Basic types of probability:</a:t>
            </a:r>
            <a:endParaRPr lang="en-GB" sz="2000" b="1" dirty="0">
              <a:latin typeface="+mj-lt"/>
            </a:endParaRPr>
          </a:p>
        </p:txBody>
      </p:sp>
      <p:pic>
        <p:nvPicPr>
          <p:cNvPr id="54" name="Google Shape;93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34889">
            <a:off x="5571863" y="1014640"/>
            <a:ext cx="429725" cy="474119"/>
          </a:xfrm>
          <a:prstGeom prst="rect">
            <a:avLst/>
          </a:prstGeom>
          <a:noFill/>
          <a:ln>
            <a:noFill/>
          </a:ln>
          <a:effectLst>
            <a:outerShdw blurRad="14288" dist="28575" dir="7680000" algn="bl" rotWithShape="0">
              <a:srgbClr val="000000">
                <a:alpha val="9000"/>
              </a:srgbClr>
            </a:outerShdw>
          </a:effectLst>
        </p:spPr>
      </p:pic>
      <p:sp>
        <p:nvSpPr>
          <p:cNvPr id="55" name="Google Shape;955;p44"/>
          <p:cNvSpPr txBox="1"/>
          <p:nvPr/>
        </p:nvSpPr>
        <p:spPr>
          <a:xfrm>
            <a:off x="5520253" y="1009961"/>
            <a:ext cx="552479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+mj-lt"/>
                <a:ea typeface="Grand Hotel"/>
                <a:cs typeface="Grand Hotel"/>
                <a:sym typeface="Grand Hotel"/>
              </a:rPr>
              <a:t>01</a:t>
            </a:r>
            <a:endParaRPr sz="1800" b="1" dirty="0">
              <a:solidFill>
                <a:schemeClr val="dk1"/>
              </a:solidFill>
              <a:latin typeface="+mj-lt"/>
              <a:ea typeface="Grand Hotel"/>
              <a:cs typeface="Grand Hotel"/>
              <a:sym typeface="Grand Hotel"/>
            </a:endParaRPr>
          </a:p>
        </p:txBody>
      </p:sp>
      <p:sp>
        <p:nvSpPr>
          <p:cNvPr id="56" name="Google Shape;607;p40"/>
          <p:cNvSpPr txBox="1">
            <a:spLocks noGrp="1"/>
          </p:cNvSpPr>
          <p:nvPr>
            <p:ph type="title"/>
          </p:nvPr>
        </p:nvSpPr>
        <p:spPr>
          <a:xfrm>
            <a:off x="2157057" y="1469518"/>
            <a:ext cx="7615391" cy="44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i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Classic probability</a:t>
            </a:r>
            <a:endParaRPr sz="2000" b="1" i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17" name="Google Shape;6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" flipH="1">
            <a:off x="3699309" y="1918904"/>
            <a:ext cx="4349497" cy="2413465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pic>
        <p:nvPicPr>
          <p:cNvPr id="18" name="Google Shape;127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601" y="3080829"/>
            <a:ext cx="1090534" cy="93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49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039009" flipH="1">
            <a:off x="7461395" y="3174879"/>
            <a:ext cx="993566" cy="150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49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8432373" flipH="1">
            <a:off x="7690091" y="4114936"/>
            <a:ext cx="180187" cy="26440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897610" y="2257510"/>
                <a:ext cx="3797763" cy="129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P(A)=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𝑐𝑜𝑚𝑒𝑠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Here, </a:t>
                </a:r>
              </a:p>
              <a:p>
                <a:pPr algn="ctr"/>
                <a:r>
                  <a:rPr lang="en-GB" dirty="0" smtClean="0"/>
                  <a:t>N(A)= The number of the result that the required event can be outcome.</a:t>
                </a:r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610" y="2257510"/>
                <a:ext cx="3797763" cy="1297278"/>
              </a:xfrm>
              <a:prstGeom prst="rect">
                <a:avLst/>
              </a:prstGeom>
              <a:blipFill>
                <a:blip r:embed="rId11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16,974 Rolling Dice Stock Photos, Pictures &amp; Royalty-Free Images - iStock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1" y="1369342"/>
            <a:ext cx="2647695" cy="173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oogle Shape;120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70295">
            <a:off x="457608" y="3121068"/>
            <a:ext cx="779009" cy="671212"/>
          </a:xfrm>
          <a:prstGeom prst="rect">
            <a:avLst/>
          </a:prstGeom>
          <a:noFill/>
          <a:ln>
            <a:noFill/>
          </a:ln>
          <a:effectLst>
            <a:outerShdw blurRad="14288" dist="28575" dir="1206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51" name="Google Shape;1213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47061">
            <a:off x="1288414" y="2909221"/>
            <a:ext cx="488796" cy="532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8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39"/>
          <p:cNvSpPr/>
          <p:nvPr/>
        </p:nvSpPr>
        <p:spPr>
          <a:xfrm>
            <a:off x="720000" y="540000"/>
            <a:ext cx="5217600" cy="40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`</a:t>
            </a:r>
            <a:endParaRPr dirty="0"/>
          </a:p>
        </p:txBody>
      </p:sp>
      <p:sp>
        <p:nvSpPr>
          <p:cNvPr id="5470" name="Google Shape;5470;p39"/>
          <p:cNvSpPr txBox="1">
            <a:spLocks noGrp="1"/>
          </p:cNvSpPr>
          <p:nvPr>
            <p:ph type="title" idx="2"/>
          </p:nvPr>
        </p:nvSpPr>
        <p:spPr>
          <a:xfrm>
            <a:off x="579143" y="63183"/>
            <a:ext cx="5499309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i="1" dirty="0" smtClean="0">
                <a:solidFill>
                  <a:schemeClr val="bg2">
                    <a:lumMod val="10000"/>
                  </a:schemeClr>
                </a:solidFill>
              </a:rPr>
              <a:t>Tossing coin</a:t>
            </a:r>
            <a:endParaRPr lang="en-US" sz="28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71" name="Google Shape;5471;p39"/>
          <p:cNvSpPr txBox="1">
            <a:spLocks noGrp="1"/>
          </p:cNvSpPr>
          <p:nvPr>
            <p:ph type="subTitle" idx="1"/>
          </p:nvPr>
        </p:nvSpPr>
        <p:spPr>
          <a:xfrm>
            <a:off x="720000" y="1430295"/>
            <a:ext cx="5255884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algn="l">
              <a:spcAft>
                <a:spcPts val="1600"/>
              </a:spcAft>
              <a:buAutoNum type="arabicPeriod"/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If a coin tossed for a single time what is the probability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of getting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head?</a:t>
            </a:r>
          </a:p>
          <a:p>
            <a:pPr marL="342900" lvl="0" algn="l">
              <a:spcAft>
                <a:spcPts val="1600"/>
              </a:spcAft>
              <a:buAutoNum type="arabicPeriod"/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What is the probability of getting tails at least once if a coin is flipped three times?</a:t>
            </a:r>
            <a:endParaRPr lang="en-GB" sz="15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cxnSp>
        <p:nvCxnSpPr>
          <p:cNvPr id="5472" name="Google Shape;5472;p39"/>
          <p:cNvCxnSpPr/>
          <p:nvPr/>
        </p:nvCxnSpPr>
        <p:spPr>
          <a:xfrm>
            <a:off x="2294548" y="1614145"/>
            <a:ext cx="2068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2" name="Google Shape;1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83771" y="2488474"/>
            <a:ext cx="71846" cy="52252"/>
          </a:xfrm>
          <a:prstGeom prst="rect">
            <a:avLst/>
          </a:prstGeom>
          <a:solidFill>
            <a:srgbClr val="E5D5C3"/>
          </a:solidFill>
          <a:ln>
            <a:solidFill>
              <a:srgbClr val="E5D5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asic Concepts of Probability | ExamVi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91" y="1614145"/>
            <a:ext cx="2495257" cy="190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30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1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0" grpId="0"/>
      <p:bldP spid="547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90;p38"/>
          <p:cNvSpPr/>
          <p:nvPr/>
        </p:nvSpPr>
        <p:spPr>
          <a:xfrm rot="5400000">
            <a:off x="2543979" y="-1873943"/>
            <a:ext cx="468107" cy="4763591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37"/>
          <p:cNvSpPr txBox="1">
            <a:spLocks noGrp="1"/>
          </p:cNvSpPr>
          <p:nvPr>
            <p:ph type="title" idx="15"/>
          </p:nvPr>
        </p:nvSpPr>
        <p:spPr>
          <a:xfrm>
            <a:off x="534744" y="205001"/>
            <a:ext cx="6724696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400" dirty="0" smtClean="0">
                <a:latin typeface="+mj-lt"/>
              </a:rPr>
              <a:t> Survey </a:t>
            </a:r>
            <a:r>
              <a:rPr lang="en-GB" sz="2400" dirty="0">
                <a:latin typeface="+mj-lt"/>
              </a:rPr>
              <a:t>questions with </a:t>
            </a:r>
            <a:r>
              <a:rPr lang="en-GB" sz="2400" dirty="0" smtClean="0">
                <a:latin typeface="+mj-lt"/>
              </a:rPr>
              <a:t>answer.</a:t>
            </a:r>
            <a:endParaRPr sz="2400" dirty="0">
              <a:latin typeface="+mj-lt"/>
            </a:endParaRPr>
          </a:p>
        </p:txBody>
      </p:sp>
      <p:cxnSp>
        <p:nvCxnSpPr>
          <p:cNvPr id="51" name="Google Shape;5449;p37"/>
          <p:cNvCxnSpPr/>
          <p:nvPr/>
        </p:nvCxnSpPr>
        <p:spPr>
          <a:xfrm flipV="1">
            <a:off x="4302977" y="2957093"/>
            <a:ext cx="1933634" cy="999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10386"/>
            <a:ext cx="9144000" cy="5140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18" y="743709"/>
            <a:ext cx="6530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</a:t>
            </a:r>
            <a:r>
              <a:rPr lang="en-GB" b="1" dirty="0" smtClean="0"/>
              <a:t>: </a:t>
            </a:r>
            <a:r>
              <a:rPr lang="en-GB" b="1" dirty="0"/>
              <a:t>If a coin tossed for a single time what is the probability of getting</a:t>
            </a:r>
            <a:r>
              <a:rPr lang="en-GB" b="1" dirty="0" smtClean="0"/>
              <a:t> </a:t>
            </a:r>
            <a:r>
              <a:rPr lang="en-GB" b="1" dirty="0"/>
              <a:t>head?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6118" y="2244253"/>
            <a:ext cx="7383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2</a:t>
            </a:r>
            <a:r>
              <a:rPr lang="en-GB" b="1" dirty="0" smtClean="0"/>
              <a:t>: </a:t>
            </a:r>
            <a:r>
              <a:rPr lang="en-GB" b="1" dirty="0"/>
              <a:t>What is the probability of getting tails at least once if a coin is flipped three </a:t>
            </a:r>
            <a:r>
              <a:rPr lang="en-GB" b="1" dirty="0" smtClean="0"/>
              <a:t>times?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46118" y="1034185"/>
                <a:ext cx="7765422" cy="435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b="1" dirty="0" smtClean="0"/>
                  <a:t>Ans: </a:t>
                </a:r>
                <a:r>
                  <a:rPr lang="en-GB" dirty="0" smtClean="0"/>
                  <a:t>P(H)=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𝑐𝑜𝑚𝑒𝑠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" y="1034185"/>
                <a:ext cx="7765422" cy="435504"/>
              </a:xfrm>
              <a:prstGeom prst="rect">
                <a:avLst/>
              </a:prstGeom>
              <a:blipFill>
                <a:blip r:embed="rId4"/>
                <a:stretch>
                  <a:fillRect l="-78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46118" y="2550668"/>
                <a:ext cx="6778632" cy="2033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Ans: </a:t>
                </a:r>
                <a:r>
                  <a:rPr lang="en-GB" dirty="0" smtClean="0"/>
                  <a:t>First lets calculate the probability of getting head 3 times is,</a:t>
                </a:r>
              </a:p>
              <a:p>
                <a:r>
                  <a:rPr lang="en-GB" dirty="0"/>
                  <a:t> </a:t>
                </a:r>
                <a:r>
                  <a:rPr lang="en-GB" dirty="0"/>
                  <a:t>      </a:t>
                </a:r>
                <a:r>
                  <a:rPr lang="en-GB" dirty="0" smtClean="0"/>
                  <a:t>          P(3H</a:t>
                </a:r>
                <a:r>
                  <a:rPr lang="en-GB" dirty="0"/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𝑐𝑜𝑚𝑒𝑠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GB" dirty="0" smtClean="0"/>
              </a:p>
              <a:p>
                <a:r>
                  <a:rPr lang="en-GB" dirty="0" smtClean="0"/>
                  <a:t>         We know the value of an event bellowing between 0 to 1. The highest chance        </a:t>
                </a:r>
              </a:p>
              <a:p>
                <a:r>
                  <a:rPr lang="en-GB" dirty="0"/>
                  <a:t> </a:t>
                </a:r>
                <a:r>
                  <a:rPr lang="en-GB" dirty="0" smtClean="0"/>
                  <a:t>         is 1 and lowest is 0. So,</a:t>
                </a:r>
                <a:endParaRPr lang="en-US" dirty="0"/>
              </a:p>
              <a:p>
                <a:r>
                  <a:rPr lang="en-GB" dirty="0" smtClean="0"/>
                  <a:t>           Now lets </a:t>
                </a:r>
                <a:r>
                  <a:rPr lang="en-GB" dirty="0"/>
                  <a:t>calculate the probability of getting </a:t>
                </a:r>
                <a:r>
                  <a:rPr lang="en-GB" dirty="0" smtClean="0"/>
                  <a:t>tail at least once,</a:t>
                </a:r>
              </a:p>
              <a:p>
                <a:r>
                  <a:rPr lang="en-GB" dirty="0" smtClean="0"/>
                  <a:t>                  P(T)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nor/>
                      </m:rPr>
                      <a:rPr lang="en-GB" dirty="0"/>
                      <m:t>P</m:t>
                    </m:r>
                    <m:r>
                      <m:rPr>
                        <m:nor/>
                      </m:rPr>
                      <a:rPr lang="en-GB" dirty="0"/>
                      <m:t>(3</m:t>
                    </m:r>
                    <m:r>
                      <m:rPr>
                        <m:nor/>
                      </m:rPr>
                      <a:rPr lang="en-GB" dirty="0"/>
                      <m:t>H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GB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" y="2550668"/>
                <a:ext cx="6778632" cy="2033827"/>
              </a:xfrm>
              <a:prstGeom prst="rect">
                <a:avLst/>
              </a:prstGeom>
              <a:blipFill>
                <a:blip r:embed="rId5"/>
                <a:stretch>
                  <a:fillRect l="-270" t="-299" r="-4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971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39"/>
          <p:cNvSpPr/>
          <p:nvPr/>
        </p:nvSpPr>
        <p:spPr>
          <a:xfrm>
            <a:off x="720000" y="540000"/>
            <a:ext cx="5217600" cy="40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`</a:t>
            </a:r>
            <a:endParaRPr dirty="0"/>
          </a:p>
        </p:txBody>
      </p:sp>
      <p:sp>
        <p:nvSpPr>
          <p:cNvPr id="5470" name="Google Shape;5470;p39"/>
          <p:cNvSpPr txBox="1">
            <a:spLocks noGrp="1"/>
          </p:cNvSpPr>
          <p:nvPr>
            <p:ph type="title" idx="2"/>
          </p:nvPr>
        </p:nvSpPr>
        <p:spPr>
          <a:xfrm>
            <a:off x="579143" y="63183"/>
            <a:ext cx="5499309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i="1" dirty="0" smtClean="0">
                <a:solidFill>
                  <a:schemeClr val="bg2">
                    <a:lumMod val="10000"/>
                  </a:schemeClr>
                </a:solidFill>
              </a:rPr>
              <a:t>Dice throwing</a:t>
            </a:r>
            <a:endParaRPr lang="en-US" sz="28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71" name="Google Shape;5471;p39"/>
          <p:cNvSpPr txBox="1">
            <a:spLocks noGrp="1"/>
          </p:cNvSpPr>
          <p:nvPr>
            <p:ph type="subTitle" idx="1"/>
          </p:nvPr>
        </p:nvSpPr>
        <p:spPr>
          <a:xfrm>
            <a:off x="720000" y="1430295"/>
            <a:ext cx="5255884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algn="l">
              <a:spcAft>
                <a:spcPts val="1600"/>
              </a:spcAft>
              <a:buAutoNum type="arabicPeriod"/>
            </a:pPr>
            <a:r>
              <a:rPr lang="en-GB" sz="15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What is the probability of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getting number 6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for a single time dice throwing?</a:t>
            </a:r>
          </a:p>
          <a:p>
            <a:pPr marL="342900" lvl="0" algn="l">
              <a:spcAft>
                <a:spcPts val="1600"/>
              </a:spcAft>
              <a:buAutoNum type="arabicPeriod"/>
            </a:pP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What is the probability of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getting </a:t>
            </a:r>
            <a:r>
              <a:rPr lang="en-GB" sz="15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even numbers for </a:t>
            </a:r>
            <a:r>
              <a:rPr lang="en-GB" sz="15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 single time dice throwing?</a:t>
            </a:r>
            <a:endParaRPr lang="en-GB" sz="15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cxnSp>
        <p:nvCxnSpPr>
          <p:cNvPr id="5472" name="Google Shape;5472;p39"/>
          <p:cNvCxnSpPr/>
          <p:nvPr/>
        </p:nvCxnSpPr>
        <p:spPr>
          <a:xfrm>
            <a:off x="2294548" y="1614145"/>
            <a:ext cx="2068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2" name="Google Shape;1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83771" y="2488474"/>
            <a:ext cx="71846" cy="52252"/>
          </a:xfrm>
          <a:prstGeom prst="rect">
            <a:avLst/>
          </a:prstGeom>
          <a:solidFill>
            <a:srgbClr val="E5D5C3"/>
          </a:solidFill>
          <a:ln>
            <a:solidFill>
              <a:srgbClr val="E5D5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16,974 Rolling Dice Stock Photos, Pictures &amp; Royalty-Free Images -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09" y="1698113"/>
            <a:ext cx="2647695" cy="173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84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2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8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0" grpId="0"/>
      <p:bldP spid="547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90;p38"/>
          <p:cNvSpPr/>
          <p:nvPr/>
        </p:nvSpPr>
        <p:spPr>
          <a:xfrm rot="5400000">
            <a:off x="2543979" y="-1873943"/>
            <a:ext cx="468107" cy="4763591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37"/>
          <p:cNvSpPr txBox="1">
            <a:spLocks noGrp="1"/>
          </p:cNvSpPr>
          <p:nvPr>
            <p:ph type="title" idx="15"/>
          </p:nvPr>
        </p:nvSpPr>
        <p:spPr>
          <a:xfrm>
            <a:off x="534744" y="205001"/>
            <a:ext cx="6724696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400" dirty="0" smtClean="0">
                <a:latin typeface="+mj-lt"/>
              </a:rPr>
              <a:t> Survey </a:t>
            </a:r>
            <a:r>
              <a:rPr lang="en-GB" sz="2400" dirty="0">
                <a:latin typeface="+mj-lt"/>
              </a:rPr>
              <a:t>questions with </a:t>
            </a:r>
            <a:r>
              <a:rPr lang="en-GB" sz="2400" dirty="0" smtClean="0">
                <a:latin typeface="+mj-lt"/>
              </a:rPr>
              <a:t>answer.</a:t>
            </a:r>
            <a:endParaRPr sz="2400" dirty="0">
              <a:latin typeface="+mj-lt"/>
            </a:endParaRPr>
          </a:p>
        </p:txBody>
      </p:sp>
      <p:cxnSp>
        <p:nvCxnSpPr>
          <p:cNvPr id="51" name="Google Shape;5449;p37"/>
          <p:cNvCxnSpPr/>
          <p:nvPr/>
        </p:nvCxnSpPr>
        <p:spPr>
          <a:xfrm flipV="1">
            <a:off x="4302977" y="2957093"/>
            <a:ext cx="1933634" cy="999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10386"/>
            <a:ext cx="9144000" cy="5140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18" y="743709"/>
            <a:ext cx="67714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1: What is the probability of getting number 6 for a single time dice throwing?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6118" y="2244253"/>
            <a:ext cx="7383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2: </a:t>
            </a:r>
            <a:r>
              <a:rPr lang="en-GB" b="1" dirty="0"/>
              <a:t>What is the probability of getting even numbers for a single time dice throwing?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46118" y="1034185"/>
                <a:ext cx="7765422" cy="63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b="1" dirty="0" smtClean="0"/>
                  <a:t>Ans:  </a:t>
                </a:r>
                <a:r>
                  <a:rPr lang="en-GB" sz="1300" dirty="0" smtClean="0"/>
                  <a:t>A dise has 6 sides (1,2,3,4,5,6). </a:t>
                </a:r>
                <a:r>
                  <a:rPr lang="en-GB" sz="1300" dirty="0" smtClean="0"/>
                  <a:t>So there can be any of these 6 results from a single throw.</a:t>
                </a:r>
                <a:endParaRPr lang="en-GB" sz="1300" b="1" dirty="0" smtClean="0"/>
              </a:p>
              <a:p>
                <a:r>
                  <a:rPr lang="en-GB" sz="1300" b="1" dirty="0" smtClean="0"/>
                  <a:t>                 </a:t>
                </a:r>
                <a:r>
                  <a:rPr lang="en-GB" dirty="0" smtClean="0"/>
                  <a:t>P(6)=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(6)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𝑟𝑒𝑠𝑢𝑙𝑡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" y="1034185"/>
                <a:ext cx="7765422" cy="635559"/>
              </a:xfrm>
              <a:prstGeom prst="rect">
                <a:avLst/>
              </a:prstGeom>
              <a:blipFill>
                <a:blip r:embed="rId4"/>
                <a:stretch>
                  <a:fillRect l="-78" t="-962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46118" y="2550668"/>
                <a:ext cx="6778632" cy="1512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Ans: </a:t>
                </a:r>
                <a:r>
                  <a:rPr lang="en-GB" dirty="0"/>
                  <a:t>A dise has 6 sides (1,2,3,4,5,6). So there can be any of these 6 results from a single </a:t>
                </a:r>
                <a:r>
                  <a:rPr lang="en-GB" dirty="0" smtClean="0"/>
                  <a:t>throw. In this 6 numbers there are 3 even numbers and 3 odd numbers.             </a:t>
                </a:r>
              </a:p>
              <a:p>
                <a:r>
                  <a:rPr lang="en-GB" dirty="0" smtClean="0"/>
                  <a:t>                      P(even)=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dirty="0"/>
                          <m:t>even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𝑐𝑜𝑚𝑒𝑠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GB" dirty="0" smtClean="0"/>
              </a:p>
              <a:p>
                <a:r>
                  <a:rPr lang="en-GB" dirty="0" smtClean="0"/>
                  <a:t>       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18" y="2550668"/>
                <a:ext cx="6778632" cy="1512722"/>
              </a:xfrm>
              <a:prstGeom prst="rect">
                <a:avLst/>
              </a:prstGeom>
              <a:blipFill>
                <a:blip r:embed="rId5"/>
                <a:stretch>
                  <a:fillRect l="-270" t="-402" r="-2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987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"/>
            <a:ext cx="9182100" cy="5179310"/>
          </a:xfrm>
          <a:prstGeom prst="rect">
            <a:avLst/>
          </a:prstGeom>
        </p:spPr>
      </p:pic>
      <p:pic>
        <p:nvPicPr>
          <p:cNvPr id="43" name="Google Shape;12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45353">
            <a:off x="2320722" y="953822"/>
            <a:ext cx="1155742" cy="641314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44" name="Google Shape;12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91463">
            <a:off x="2631970" y="829510"/>
            <a:ext cx="543755" cy="93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20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2239">
            <a:off x="311597" y="3624761"/>
            <a:ext cx="588080" cy="506700"/>
          </a:xfrm>
          <a:prstGeom prst="rect">
            <a:avLst/>
          </a:prstGeom>
          <a:noFill/>
          <a:ln>
            <a:noFill/>
          </a:ln>
          <a:effectLst>
            <a:outerShdw blurRad="14288" dist="28575" dir="1206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48" name="Google Shape;121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299352">
            <a:off x="650139" y="3822797"/>
            <a:ext cx="134249" cy="23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21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730655">
            <a:off x="568317" y="3749015"/>
            <a:ext cx="74641" cy="12861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90;p38"/>
          <p:cNvSpPr/>
          <p:nvPr/>
        </p:nvSpPr>
        <p:spPr>
          <a:xfrm rot="5400000">
            <a:off x="5141903" y="-1608818"/>
            <a:ext cx="468107" cy="463883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625;p40"/>
          <p:cNvSpPr txBox="1">
            <a:spLocks noGrp="1"/>
          </p:cNvSpPr>
          <p:nvPr>
            <p:ph type="title" idx="4294967295"/>
          </p:nvPr>
        </p:nvSpPr>
        <p:spPr>
          <a:xfrm>
            <a:off x="3640129" y="499208"/>
            <a:ext cx="8061137" cy="437814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-GB" sz="2000" b="1" dirty="0">
                <a:latin typeface="+mj-lt"/>
              </a:rPr>
              <a:t>Basic types of probability:</a:t>
            </a:r>
            <a:endParaRPr lang="en-GB" sz="2000" b="1" dirty="0">
              <a:latin typeface="+mj-lt"/>
            </a:endParaRPr>
          </a:p>
        </p:txBody>
      </p:sp>
      <p:pic>
        <p:nvPicPr>
          <p:cNvPr id="54" name="Google Shape;93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34889">
            <a:off x="5571863" y="1014640"/>
            <a:ext cx="429725" cy="474119"/>
          </a:xfrm>
          <a:prstGeom prst="rect">
            <a:avLst/>
          </a:prstGeom>
          <a:noFill/>
          <a:ln>
            <a:noFill/>
          </a:ln>
          <a:effectLst>
            <a:outerShdw blurRad="14288" dist="28575" dir="7680000" algn="bl" rotWithShape="0">
              <a:srgbClr val="000000">
                <a:alpha val="9000"/>
              </a:srgbClr>
            </a:outerShdw>
          </a:effectLst>
        </p:spPr>
      </p:pic>
      <p:sp>
        <p:nvSpPr>
          <p:cNvPr id="55" name="Google Shape;955;p44"/>
          <p:cNvSpPr txBox="1"/>
          <p:nvPr/>
        </p:nvSpPr>
        <p:spPr>
          <a:xfrm>
            <a:off x="5520253" y="1009961"/>
            <a:ext cx="552479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+mj-lt"/>
                <a:ea typeface="Grand Hotel"/>
                <a:cs typeface="Grand Hotel"/>
                <a:sym typeface="Grand Hotel"/>
              </a:rPr>
              <a:t>02</a:t>
            </a:r>
            <a:endParaRPr sz="1800" b="1" dirty="0">
              <a:solidFill>
                <a:schemeClr val="dk1"/>
              </a:solidFill>
              <a:latin typeface="+mj-lt"/>
              <a:ea typeface="Grand Hotel"/>
              <a:cs typeface="Grand Hotel"/>
              <a:sym typeface="Grand Hotel"/>
            </a:endParaRPr>
          </a:p>
        </p:txBody>
      </p:sp>
      <p:sp>
        <p:nvSpPr>
          <p:cNvPr id="56" name="Google Shape;607;p40"/>
          <p:cNvSpPr txBox="1">
            <a:spLocks noGrp="1"/>
          </p:cNvSpPr>
          <p:nvPr>
            <p:ph type="title"/>
          </p:nvPr>
        </p:nvSpPr>
        <p:spPr>
          <a:xfrm>
            <a:off x="2157057" y="1469518"/>
            <a:ext cx="7615391" cy="44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2000" b="1" i="1" dirty="0"/>
              <a:t>Empirical probability</a:t>
            </a:r>
            <a:endParaRPr sz="2000" b="1" i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17" name="Google Shape;6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" flipH="1">
            <a:off x="3699309" y="1918904"/>
            <a:ext cx="4349497" cy="2413465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pic>
        <p:nvPicPr>
          <p:cNvPr id="18" name="Google Shape;127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601" y="3080829"/>
            <a:ext cx="1090534" cy="93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49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039009" flipH="1">
            <a:off x="7461395" y="3174879"/>
            <a:ext cx="993566" cy="150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49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8432373" flipH="1">
            <a:off x="7690091" y="4114936"/>
            <a:ext cx="180187" cy="26440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897610" y="2649385"/>
                <a:ext cx="3797763" cy="653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P(A)=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𝑜𝑐𝑐𝑢𝑟𝑒𝑑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𝑟𝑒𝑝𝑒𝑡𝑎𝑡𝑖𝑜𝑛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algn="ctr"/>
                <a:endParaRPr lang="en-GB" dirty="0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610" y="2649385"/>
                <a:ext cx="3797763" cy="6530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16,974 Rolling Dice Stock Photos, Pictures &amp; Royalty-Free Images - iStock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1" y="1369342"/>
            <a:ext cx="2647695" cy="173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oogle Shape;120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70295">
            <a:off x="457608" y="3121068"/>
            <a:ext cx="779009" cy="671212"/>
          </a:xfrm>
          <a:prstGeom prst="rect">
            <a:avLst/>
          </a:prstGeom>
          <a:noFill/>
          <a:ln>
            <a:noFill/>
          </a:ln>
          <a:effectLst>
            <a:outerShdw blurRad="14288" dist="28575" dir="1206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51" name="Google Shape;1213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47061">
            <a:off x="1288414" y="2909221"/>
            <a:ext cx="488796" cy="532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33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" grpId="0"/>
    </p:bldLst>
  </p:timing>
</p:sld>
</file>

<file path=ppt/theme/theme1.xml><?xml version="1.0" encoding="utf-8"?>
<a:theme xmlns:a="http://schemas.openxmlformats.org/drawingml/2006/main" name=" Cottagecore Aesthetic Style Thesis by Slidesgo">
  <a:themeElements>
    <a:clrScheme name="Simple Light">
      <a:dk1>
        <a:srgbClr val="282520"/>
      </a:dk1>
      <a:lt1>
        <a:srgbClr val="FFFFFF"/>
      </a:lt1>
      <a:dk2>
        <a:srgbClr val="595959"/>
      </a:dk2>
      <a:lt2>
        <a:srgbClr val="EEEEEE"/>
      </a:lt2>
      <a:accent1>
        <a:srgbClr val="62693A"/>
      </a:accent1>
      <a:accent2>
        <a:srgbClr val="E5D5C3"/>
      </a:accent2>
      <a:accent3>
        <a:srgbClr val="E86160"/>
      </a:accent3>
      <a:accent4>
        <a:srgbClr val="FF967C"/>
      </a:accent4>
      <a:accent5>
        <a:srgbClr val="F5AE6C"/>
      </a:accent5>
      <a:accent6>
        <a:srgbClr val="FFF6F0"/>
      </a:accent6>
      <a:hlink>
        <a:srgbClr val="28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807</Words>
  <Application>Microsoft Office PowerPoint</Application>
  <PresentationFormat>On-screen Show (16:9)</PresentationFormat>
  <Paragraphs>124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Grand Hotel</vt:lpstr>
      <vt:lpstr>Cambria Math</vt:lpstr>
      <vt:lpstr>Montserrat</vt:lpstr>
      <vt:lpstr>Marcellus</vt:lpstr>
      <vt:lpstr>Bebas Neue</vt:lpstr>
      <vt:lpstr> Cottagecore Aesthetic Style Thesis by Slidesgo</vt:lpstr>
      <vt:lpstr>Probability</vt:lpstr>
      <vt:lpstr>Probability</vt:lpstr>
      <vt:lpstr>Basic types of probability:</vt:lpstr>
      <vt:lpstr>Basic types of probability:</vt:lpstr>
      <vt:lpstr>Tossing coin</vt:lpstr>
      <vt:lpstr> Survey questions with answer.</vt:lpstr>
      <vt:lpstr>Dice throwing</vt:lpstr>
      <vt:lpstr> Survey questions with answer.</vt:lpstr>
      <vt:lpstr>Basic types of probability:</vt:lpstr>
      <vt:lpstr>Ball in the jar</vt:lpstr>
      <vt:lpstr> Survey questions with answer.</vt:lpstr>
      <vt:lpstr>Table problem</vt:lpstr>
      <vt:lpstr> Survey questions with answer.</vt:lpstr>
      <vt:lpstr>Basic types of probability:</vt:lpstr>
      <vt:lpstr>Difference between disjoint &amp; not disjoint set</vt:lpstr>
      <vt:lpstr>Coin toss</vt:lpstr>
      <vt:lpstr>Set of numbers</vt:lpstr>
      <vt:lpstr> Survey questions with answer.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Aesthetic Style Thesis</dc:title>
  <cp:lastModifiedBy>B M Shahria Alam</cp:lastModifiedBy>
  <cp:revision>87</cp:revision>
  <dcterms:modified xsi:type="dcterms:W3CDTF">2022-12-30T18:56:27Z</dcterms:modified>
</cp:coreProperties>
</file>